
<file path=[Content_Types].xml><?xml version="1.0" encoding="utf-8"?>
<Types xmlns="http://schemas.openxmlformats.org/package/2006/content-types">
  <Override PartName="/ppt/slideLayouts/slideLayout8.xml" ContentType="application/vnd.openxmlformats-officedocument.presentationml.slideLayout+xml"/>
  <Override PartName="/ppt/diagrams/layout3.xml" ContentType="application/vnd.openxmlformats-officedocument.drawingml.diagramLayout+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ppt/diagrams/drawing2.xml" ContentType="application/vnd.ms-office.drawingml.diagramDrawing+xml"/>
  <Override PartName="/ppt/diagrams/colors1.xml" ContentType="application/vnd.openxmlformats-officedocument.drawingml.diagramColors+xml"/>
  <Override PartName="/ppt/slides/slide30.xml" ContentType="application/vnd.openxmlformats-officedocument.presentationml.slide+xml"/>
  <Override PartName="/ppt/notesSlides/notesSlide9.xml" ContentType="application/vnd.openxmlformats-officedocument.presentationml.notesSlide+xml"/>
  <Override PartName="/docProps/app.xml" ContentType="application/vnd.openxmlformats-officedocument.extended-properties+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diagrams/layout1.xml" ContentType="application/vnd.openxmlformats-officedocument.drawingml.diagramLayout+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embeddings/oleObject2.bin" ContentType="application/vnd.openxmlformats-officedocument.oleObject"/>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diagrams/data1.xml" ContentType="application/vnd.openxmlformats-officedocument.drawingml.diagramData+xml"/>
  <Override PartName="/ppt/diagrams/quickStyle3.xml" ContentType="application/vnd.openxmlformats-officedocument.drawingml.diagramStyl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embeddings/oleObject3.bin" ContentType="application/vnd.openxmlformats-officedocument.oleObject"/>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diagrams/data3.xml" ContentType="application/vnd.openxmlformats-officedocument.drawingml.diagramData+xml"/>
  <Override PartName="/ppt/notesSlides/notesSlide1.xml" ContentType="application/vnd.openxmlformats-officedocument.presentationml.notesSlide+xml"/>
  <Override PartName="/ppt/diagrams/quickStyle1.xml" ContentType="application/vnd.openxmlformats-officedocument.drawingml.diagramStyle+xml"/>
  <Override PartName="/ppt/slides/slide43.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Default Extension="emf" ContentType="image/x-emf"/>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vml" ContentType="application/vnd.openxmlformats-officedocument.vmlDrawing"/>
  <Override PartName="/ppt/commentAuthors.xml" ContentType="application/vnd.openxmlformats-officedocument.presentationml.commentAuthors+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slides/slide5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diagrams/layout2.xml" ContentType="application/vnd.openxmlformats-officedocument.drawingml.diagramLayout+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diagrams/drawing3.xml" ContentType="application/vnd.ms-office.drawingml.diagramDrawing+xml"/>
  <Override PartName="/ppt/embeddings/oleObject1.bin" ContentType="application/vnd.openxmlformats-officedocument.oleObject"/>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diagrams/colors3.xml" ContentType="application/vnd.openxmlformats-officedocument.drawingml.diagramColors+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diagrams/drawing1.xml" ContentType="application/vnd.ms-office.drawingml.diagramDrawing+xml"/>
  <Override PartName="/ppt/slides/slide24.xml" ContentType="application/vnd.openxmlformats-officedocument.presentationml.slide+xml"/>
  <Override PartName="/ppt/slides/slide39.xml" ContentType="application/vnd.openxmlformats-officedocument.presentationml.slide+xml"/>
  <Override PartName="/ppt/tags/tag1.xml" ContentType="application/vnd.openxmlformats-officedocument.presentationml.tags+xml"/>
  <Override PartName="/ppt/slides/slide32.xml" ContentType="application/vnd.openxmlformats-officedocument.presentationml.slide+xml"/>
  <Override PartName="/ppt/diagrams/colors2.xml" ContentType="application/vnd.openxmlformats-officedocument.drawingml.diagramColors+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Default Extension="gif" ContentType="image/gif"/>
  <Override PartName="/ppt/diagrams/data2.xml" ContentType="application/vnd.openxmlformats-officedocument.drawingml.diagramData+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p:sldMasterIdLst>
    <p:sldMasterId id="2147483679" r:id="rId1"/>
  </p:sldMasterIdLst>
  <p:notesMasterIdLst>
    <p:notesMasterId r:id="rId60"/>
  </p:notesMasterIdLst>
  <p:sldIdLst>
    <p:sldId id="479" r:id="rId2"/>
    <p:sldId id="480" r:id="rId3"/>
    <p:sldId id="471" r:id="rId4"/>
    <p:sldId id="481" r:id="rId5"/>
    <p:sldId id="482" r:id="rId6"/>
    <p:sldId id="483" r:id="rId7"/>
    <p:sldId id="484" r:id="rId8"/>
    <p:sldId id="440" r:id="rId9"/>
    <p:sldId id="441" r:id="rId10"/>
    <p:sldId id="442" r:id="rId11"/>
    <p:sldId id="443" r:id="rId12"/>
    <p:sldId id="422" r:id="rId13"/>
    <p:sldId id="444" r:id="rId14"/>
    <p:sldId id="390" r:id="rId15"/>
    <p:sldId id="330" r:id="rId16"/>
    <p:sldId id="334" r:id="rId17"/>
    <p:sldId id="486" r:id="rId18"/>
    <p:sldId id="488" r:id="rId19"/>
    <p:sldId id="487" r:id="rId20"/>
    <p:sldId id="510" r:id="rId21"/>
    <p:sldId id="268" r:id="rId22"/>
    <p:sldId id="269" r:id="rId23"/>
    <p:sldId id="489" r:id="rId24"/>
    <p:sldId id="464" r:id="rId25"/>
    <p:sldId id="454" r:id="rId26"/>
    <p:sldId id="455" r:id="rId27"/>
    <p:sldId id="300" r:id="rId28"/>
    <p:sldId id="344" r:id="rId29"/>
    <p:sldId id="457" r:id="rId30"/>
    <p:sldId id="362" r:id="rId31"/>
    <p:sldId id="343" r:id="rId32"/>
    <p:sldId id="463" r:id="rId33"/>
    <p:sldId id="474" r:id="rId34"/>
    <p:sldId id="490" r:id="rId35"/>
    <p:sldId id="272" r:id="rId36"/>
    <p:sldId id="275" r:id="rId37"/>
    <p:sldId id="314" r:id="rId38"/>
    <p:sldId id="459" r:id="rId39"/>
    <p:sldId id="505" r:id="rId40"/>
    <p:sldId id="304" r:id="rId41"/>
    <p:sldId id="465" r:id="rId42"/>
    <p:sldId id="301" r:id="rId43"/>
    <p:sldId id="511" r:id="rId44"/>
    <p:sldId id="305" r:id="rId45"/>
    <p:sldId id="476" r:id="rId46"/>
    <p:sldId id="491" r:id="rId47"/>
    <p:sldId id="495" r:id="rId48"/>
    <p:sldId id="496" r:id="rId49"/>
    <p:sldId id="497" r:id="rId50"/>
    <p:sldId id="499" r:id="rId51"/>
    <p:sldId id="502" r:id="rId52"/>
    <p:sldId id="504" r:id="rId53"/>
    <p:sldId id="507" r:id="rId54"/>
    <p:sldId id="508" r:id="rId55"/>
    <p:sldId id="509" r:id="rId56"/>
    <p:sldId id="478" r:id="rId57"/>
    <p:sldId id="388" r:id="rId58"/>
    <p:sldId id="435" r:id="rId59"/>
  </p:sldIdLst>
  <p:sldSz cx="9144000" cy="6858000" type="screen4x3"/>
  <p:notesSz cx="6858000" cy="9144000"/>
  <p:custDataLst>
    <p:tags r:id="rId62"/>
  </p:custDataLst>
  <p:defaultTextStyle>
    <a:defPPr>
      <a:defRPr lang="en-US"/>
    </a:defPPr>
    <a:lvl1pPr algn="l" rtl="0" eaLnBrk="0" fontAlgn="base" hangingPunct="0">
      <a:spcBef>
        <a:spcPct val="0"/>
      </a:spcBef>
      <a:spcAft>
        <a:spcPct val="0"/>
      </a:spcAft>
      <a:defRPr sz="2400" kern="1200">
        <a:solidFill>
          <a:schemeClr val="tx1"/>
        </a:solidFill>
        <a:latin typeface="Times New Roman" pitchFamily="-110"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10"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10"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10"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10" charset="0"/>
        <a:ea typeface="+mn-ea"/>
        <a:cs typeface="+mn-cs"/>
      </a:defRPr>
    </a:lvl5pPr>
    <a:lvl6pPr marL="2286000" algn="l" defTabSz="457200" rtl="0" eaLnBrk="1" latinLnBrk="0" hangingPunct="1">
      <a:defRPr sz="2400" kern="1200">
        <a:solidFill>
          <a:schemeClr val="tx1"/>
        </a:solidFill>
        <a:latin typeface="Times New Roman" pitchFamily="-110" charset="0"/>
        <a:ea typeface="+mn-ea"/>
        <a:cs typeface="+mn-cs"/>
      </a:defRPr>
    </a:lvl6pPr>
    <a:lvl7pPr marL="2743200" algn="l" defTabSz="457200" rtl="0" eaLnBrk="1" latinLnBrk="0" hangingPunct="1">
      <a:defRPr sz="2400" kern="1200">
        <a:solidFill>
          <a:schemeClr val="tx1"/>
        </a:solidFill>
        <a:latin typeface="Times New Roman" pitchFamily="-110" charset="0"/>
        <a:ea typeface="+mn-ea"/>
        <a:cs typeface="+mn-cs"/>
      </a:defRPr>
    </a:lvl7pPr>
    <a:lvl8pPr marL="3200400" algn="l" defTabSz="457200" rtl="0" eaLnBrk="1" latinLnBrk="0" hangingPunct="1">
      <a:defRPr sz="2400" kern="1200">
        <a:solidFill>
          <a:schemeClr val="tx1"/>
        </a:solidFill>
        <a:latin typeface="Times New Roman" pitchFamily="-110" charset="0"/>
        <a:ea typeface="+mn-ea"/>
        <a:cs typeface="+mn-cs"/>
      </a:defRPr>
    </a:lvl8pPr>
    <a:lvl9pPr marL="3657600" algn="l" defTabSz="457200" rtl="0" eaLnBrk="1" latinLnBrk="0" hangingPunct="1">
      <a:defRPr sz="2400" kern="1200">
        <a:solidFill>
          <a:schemeClr val="tx1"/>
        </a:solidFill>
        <a:latin typeface="Times New Roman" pitchFamily="-110"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bfrey" initials="b" lastIdx="1"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333399"/>
    <a:srgbClr val="339933"/>
    <a:srgbClr val="808080"/>
    <a:srgbClr val="660033"/>
    <a:srgbClr val="336600"/>
    <a:srgbClr val="666699"/>
    <a:srgbClr val="000066"/>
    <a:srgbClr val="0033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6842" autoAdjust="0"/>
    <p:restoredTop sz="84615" autoAdjust="0"/>
  </p:normalViewPr>
  <p:slideViewPr>
    <p:cSldViewPr>
      <p:cViewPr varScale="1">
        <p:scale>
          <a:sx n="97" d="100"/>
          <a:sy n="97" d="100"/>
        </p:scale>
        <p:origin x="-1152" y="-1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1496"/>
    </p:cViewPr>
  </p:sorterViewPr>
  <p:gridSpacing cx="78028800" cy="78028800"/>
</p:viewPr>
</file>

<file path=ppt/_rels/presentation.xml.rels><?xml version="1.0" encoding="UTF-8" standalone="yes"?>
<Relationships xmlns="http://schemas.openxmlformats.org/package/2006/relationships"><Relationship Id="rId64" Type="http://schemas.openxmlformats.org/officeDocument/2006/relationships/presProps" Target="presProps.xml"/><Relationship Id="rId60" Type="http://schemas.openxmlformats.org/officeDocument/2006/relationships/notesMaster" Target="notesMasters/notesMaster1.xml"/><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commentAuthors" Target="commentAuthors.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tags" Target="tags/tag1.xml"/><Relationship Id="rId66" Type="http://schemas.openxmlformats.org/officeDocument/2006/relationships/theme" Target="theme/theme1.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viewProps" Target="viewProps.xml"/><Relationship Id="rId67" Type="http://schemas.openxmlformats.org/officeDocument/2006/relationships/tableStyles" Target="tableStyles.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printerSettings" Target="printerSettings/printerSettings1.bin"/><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63043F-E5F9-174D-9D5E-B4E78250353E}" type="doc">
      <dgm:prSet loTypeId="urn:microsoft.com/office/officeart/2005/8/layout/process1" loCatId="process" qsTypeId="urn:microsoft.com/office/officeart/2005/8/quickstyle/simple4" qsCatId="simple" csTypeId="urn:microsoft.com/office/officeart/2005/8/colors/accent1_2" csCatId="accent1" phldr="1"/>
      <dgm:spPr/>
    </dgm:pt>
    <dgm:pt modelId="{CDF37C27-70A7-5443-921E-31C34B8C617B}">
      <dgm:prSet phldrT="[Text]"/>
      <dgm:spPr/>
      <dgm:t>
        <a:bodyPr/>
        <a:lstStyle/>
        <a:p>
          <a:r>
            <a:rPr lang="en-US" dirty="0" smtClean="0"/>
            <a:t>Tool</a:t>
          </a:r>
          <a:endParaRPr lang="en-US" dirty="0"/>
        </a:p>
      </dgm:t>
    </dgm:pt>
    <dgm:pt modelId="{0183ED3F-5943-2847-B5EE-37283D43925A}" type="parTrans" cxnId="{F07475B0-46A0-E94F-A7B8-F8CABC5562B1}">
      <dgm:prSet/>
      <dgm:spPr/>
      <dgm:t>
        <a:bodyPr/>
        <a:lstStyle/>
        <a:p>
          <a:endParaRPr lang="en-US"/>
        </a:p>
      </dgm:t>
    </dgm:pt>
    <dgm:pt modelId="{2FEF8AC9-505D-1E44-A419-706E11071EB8}" type="sibTrans" cxnId="{F07475B0-46A0-E94F-A7B8-F8CABC5562B1}">
      <dgm:prSet/>
      <dgm:spPr/>
      <dgm:t>
        <a:bodyPr/>
        <a:lstStyle/>
        <a:p>
          <a:endParaRPr lang="en-US"/>
        </a:p>
      </dgm:t>
    </dgm:pt>
    <dgm:pt modelId="{2A128A54-658E-C545-93D1-B89CB326F586}">
      <dgm:prSet phldrT="[Text]"/>
      <dgm:spPr/>
      <dgm:t>
        <a:bodyPr/>
        <a:lstStyle/>
        <a:p>
          <a:r>
            <a:rPr lang="en-US" dirty="0" smtClean="0"/>
            <a:t>Strategy</a:t>
          </a:r>
          <a:endParaRPr lang="en-US" dirty="0"/>
        </a:p>
      </dgm:t>
    </dgm:pt>
    <dgm:pt modelId="{79A63549-8D7F-BB4C-8003-67414F6BBED4}" type="parTrans" cxnId="{399E9902-6BCD-7748-AB07-63C4624DA139}">
      <dgm:prSet/>
      <dgm:spPr/>
      <dgm:t>
        <a:bodyPr/>
        <a:lstStyle/>
        <a:p>
          <a:endParaRPr lang="en-US"/>
        </a:p>
      </dgm:t>
    </dgm:pt>
    <dgm:pt modelId="{2914D00A-C565-5948-8445-17B170AEBA43}" type="sibTrans" cxnId="{399E9902-6BCD-7748-AB07-63C4624DA139}">
      <dgm:prSet/>
      <dgm:spPr/>
      <dgm:t>
        <a:bodyPr/>
        <a:lstStyle/>
        <a:p>
          <a:endParaRPr lang="en-US"/>
        </a:p>
      </dgm:t>
    </dgm:pt>
    <dgm:pt modelId="{1A0E9E24-223B-6D4F-AFBD-0BAF760ABD17}">
      <dgm:prSet phldrT="[Text]"/>
      <dgm:spPr/>
      <dgm:t>
        <a:bodyPr/>
        <a:lstStyle/>
        <a:p>
          <a:r>
            <a:rPr lang="en-US" dirty="0" smtClean="0"/>
            <a:t>Outcome</a:t>
          </a:r>
          <a:endParaRPr lang="en-US" dirty="0"/>
        </a:p>
      </dgm:t>
    </dgm:pt>
    <dgm:pt modelId="{B2777DC5-B610-4640-B58C-BC483A6BB05C}" type="parTrans" cxnId="{590CF80A-9F2F-5A44-A125-9F206E1DA919}">
      <dgm:prSet/>
      <dgm:spPr/>
      <dgm:t>
        <a:bodyPr/>
        <a:lstStyle/>
        <a:p>
          <a:endParaRPr lang="en-US"/>
        </a:p>
      </dgm:t>
    </dgm:pt>
    <dgm:pt modelId="{4CEE2EFE-5503-5D45-813B-59C788B432B4}" type="sibTrans" cxnId="{590CF80A-9F2F-5A44-A125-9F206E1DA919}">
      <dgm:prSet/>
      <dgm:spPr/>
      <dgm:t>
        <a:bodyPr/>
        <a:lstStyle/>
        <a:p>
          <a:endParaRPr lang="en-US"/>
        </a:p>
      </dgm:t>
    </dgm:pt>
    <dgm:pt modelId="{96FC0810-BD7C-284F-B43D-2070B2F78CF4}" type="pres">
      <dgm:prSet presAssocID="{4C63043F-E5F9-174D-9D5E-B4E78250353E}" presName="Name0" presStyleCnt="0">
        <dgm:presLayoutVars>
          <dgm:dir/>
          <dgm:resizeHandles val="exact"/>
        </dgm:presLayoutVars>
      </dgm:prSet>
      <dgm:spPr/>
    </dgm:pt>
    <dgm:pt modelId="{103BA0BD-CF54-DB41-A5C0-5671EDAF5B36}" type="pres">
      <dgm:prSet presAssocID="{CDF37C27-70A7-5443-921E-31C34B8C617B}" presName="node" presStyleLbl="node1" presStyleIdx="0" presStyleCnt="3">
        <dgm:presLayoutVars>
          <dgm:bulletEnabled val="1"/>
        </dgm:presLayoutVars>
      </dgm:prSet>
      <dgm:spPr/>
      <dgm:t>
        <a:bodyPr/>
        <a:lstStyle/>
        <a:p>
          <a:endParaRPr lang="en-US"/>
        </a:p>
      </dgm:t>
    </dgm:pt>
    <dgm:pt modelId="{B6A25300-F6AE-D443-8660-14A31BA0A716}" type="pres">
      <dgm:prSet presAssocID="{2FEF8AC9-505D-1E44-A419-706E11071EB8}" presName="sibTrans" presStyleLbl="sibTrans2D1" presStyleIdx="0" presStyleCnt="2"/>
      <dgm:spPr/>
      <dgm:t>
        <a:bodyPr/>
        <a:lstStyle/>
        <a:p>
          <a:endParaRPr lang="en-US"/>
        </a:p>
      </dgm:t>
    </dgm:pt>
    <dgm:pt modelId="{165E1D43-E236-3E4F-BFCE-78AE11F1E061}" type="pres">
      <dgm:prSet presAssocID="{2FEF8AC9-505D-1E44-A419-706E11071EB8}" presName="connectorText" presStyleLbl="sibTrans2D1" presStyleIdx="0" presStyleCnt="2"/>
      <dgm:spPr/>
      <dgm:t>
        <a:bodyPr/>
        <a:lstStyle/>
        <a:p>
          <a:endParaRPr lang="en-US"/>
        </a:p>
      </dgm:t>
    </dgm:pt>
    <dgm:pt modelId="{2EDCCF01-E8D1-FA4C-BEA4-48845834E98D}" type="pres">
      <dgm:prSet presAssocID="{2A128A54-658E-C545-93D1-B89CB326F586}" presName="node" presStyleLbl="node1" presStyleIdx="1" presStyleCnt="3">
        <dgm:presLayoutVars>
          <dgm:bulletEnabled val="1"/>
        </dgm:presLayoutVars>
      </dgm:prSet>
      <dgm:spPr/>
      <dgm:t>
        <a:bodyPr/>
        <a:lstStyle/>
        <a:p>
          <a:endParaRPr lang="en-US"/>
        </a:p>
      </dgm:t>
    </dgm:pt>
    <dgm:pt modelId="{836220DF-D71D-F84F-9FCE-C2C41E1C2F91}" type="pres">
      <dgm:prSet presAssocID="{2914D00A-C565-5948-8445-17B170AEBA43}" presName="sibTrans" presStyleLbl="sibTrans2D1" presStyleIdx="1" presStyleCnt="2"/>
      <dgm:spPr/>
      <dgm:t>
        <a:bodyPr/>
        <a:lstStyle/>
        <a:p>
          <a:endParaRPr lang="en-US"/>
        </a:p>
      </dgm:t>
    </dgm:pt>
    <dgm:pt modelId="{D833DE72-5DFF-7A46-A549-50804172B8B0}" type="pres">
      <dgm:prSet presAssocID="{2914D00A-C565-5948-8445-17B170AEBA43}" presName="connectorText" presStyleLbl="sibTrans2D1" presStyleIdx="1" presStyleCnt="2"/>
      <dgm:spPr/>
      <dgm:t>
        <a:bodyPr/>
        <a:lstStyle/>
        <a:p>
          <a:endParaRPr lang="en-US"/>
        </a:p>
      </dgm:t>
    </dgm:pt>
    <dgm:pt modelId="{554786A0-6B70-6742-859C-D8467322C085}" type="pres">
      <dgm:prSet presAssocID="{1A0E9E24-223B-6D4F-AFBD-0BAF760ABD17}" presName="node" presStyleLbl="node1" presStyleIdx="2" presStyleCnt="3">
        <dgm:presLayoutVars>
          <dgm:bulletEnabled val="1"/>
        </dgm:presLayoutVars>
      </dgm:prSet>
      <dgm:spPr/>
      <dgm:t>
        <a:bodyPr/>
        <a:lstStyle/>
        <a:p>
          <a:endParaRPr lang="en-US"/>
        </a:p>
      </dgm:t>
    </dgm:pt>
  </dgm:ptLst>
  <dgm:cxnLst>
    <dgm:cxn modelId="{F07475B0-46A0-E94F-A7B8-F8CABC5562B1}" srcId="{4C63043F-E5F9-174D-9D5E-B4E78250353E}" destId="{CDF37C27-70A7-5443-921E-31C34B8C617B}" srcOrd="0" destOrd="0" parTransId="{0183ED3F-5943-2847-B5EE-37283D43925A}" sibTransId="{2FEF8AC9-505D-1E44-A419-706E11071EB8}"/>
    <dgm:cxn modelId="{CCEDB51E-12AC-BC4C-8D1E-450A994CE555}" type="presOf" srcId="{CDF37C27-70A7-5443-921E-31C34B8C617B}" destId="{103BA0BD-CF54-DB41-A5C0-5671EDAF5B36}" srcOrd="0" destOrd="0" presId="urn:microsoft.com/office/officeart/2005/8/layout/process1"/>
    <dgm:cxn modelId="{93E8A596-95B2-0747-A046-5CDEFC50724F}" type="presOf" srcId="{2A128A54-658E-C545-93D1-B89CB326F586}" destId="{2EDCCF01-E8D1-FA4C-BEA4-48845834E98D}" srcOrd="0" destOrd="0" presId="urn:microsoft.com/office/officeart/2005/8/layout/process1"/>
    <dgm:cxn modelId="{C70C90ED-34CD-394D-B818-6BA0DBC2859D}" type="presOf" srcId="{2914D00A-C565-5948-8445-17B170AEBA43}" destId="{D833DE72-5DFF-7A46-A549-50804172B8B0}" srcOrd="1" destOrd="0" presId="urn:microsoft.com/office/officeart/2005/8/layout/process1"/>
    <dgm:cxn modelId="{1CCF71CC-9FE4-A74B-B56D-F58C7461FA98}" type="presOf" srcId="{2914D00A-C565-5948-8445-17B170AEBA43}" destId="{836220DF-D71D-F84F-9FCE-C2C41E1C2F91}" srcOrd="0" destOrd="0" presId="urn:microsoft.com/office/officeart/2005/8/layout/process1"/>
    <dgm:cxn modelId="{D650B172-BBD7-A546-8EC4-2CE146C9E531}" type="presOf" srcId="{1A0E9E24-223B-6D4F-AFBD-0BAF760ABD17}" destId="{554786A0-6B70-6742-859C-D8467322C085}" srcOrd="0" destOrd="0" presId="urn:microsoft.com/office/officeart/2005/8/layout/process1"/>
    <dgm:cxn modelId="{746499EE-EC3F-4841-A1DF-93E871B289D1}" type="presOf" srcId="{2FEF8AC9-505D-1E44-A419-706E11071EB8}" destId="{B6A25300-F6AE-D443-8660-14A31BA0A716}" srcOrd="0" destOrd="0" presId="urn:microsoft.com/office/officeart/2005/8/layout/process1"/>
    <dgm:cxn modelId="{E7C205FB-3310-6247-B712-3053CE49C9FD}" type="presOf" srcId="{4C63043F-E5F9-174D-9D5E-B4E78250353E}" destId="{96FC0810-BD7C-284F-B43D-2070B2F78CF4}" srcOrd="0" destOrd="0" presId="urn:microsoft.com/office/officeart/2005/8/layout/process1"/>
    <dgm:cxn modelId="{E74673E9-13B3-9D4B-B7B6-84D04CCEB715}" type="presOf" srcId="{2FEF8AC9-505D-1E44-A419-706E11071EB8}" destId="{165E1D43-E236-3E4F-BFCE-78AE11F1E061}" srcOrd="1" destOrd="0" presId="urn:microsoft.com/office/officeart/2005/8/layout/process1"/>
    <dgm:cxn modelId="{399E9902-6BCD-7748-AB07-63C4624DA139}" srcId="{4C63043F-E5F9-174D-9D5E-B4E78250353E}" destId="{2A128A54-658E-C545-93D1-B89CB326F586}" srcOrd="1" destOrd="0" parTransId="{79A63549-8D7F-BB4C-8003-67414F6BBED4}" sibTransId="{2914D00A-C565-5948-8445-17B170AEBA43}"/>
    <dgm:cxn modelId="{590CF80A-9F2F-5A44-A125-9F206E1DA919}" srcId="{4C63043F-E5F9-174D-9D5E-B4E78250353E}" destId="{1A0E9E24-223B-6D4F-AFBD-0BAF760ABD17}" srcOrd="2" destOrd="0" parTransId="{B2777DC5-B610-4640-B58C-BC483A6BB05C}" sibTransId="{4CEE2EFE-5503-5D45-813B-59C788B432B4}"/>
    <dgm:cxn modelId="{A641EC4A-1A22-6B45-A220-79C1B4EAD0F1}" type="presParOf" srcId="{96FC0810-BD7C-284F-B43D-2070B2F78CF4}" destId="{103BA0BD-CF54-DB41-A5C0-5671EDAF5B36}" srcOrd="0" destOrd="0" presId="urn:microsoft.com/office/officeart/2005/8/layout/process1"/>
    <dgm:cxn modelId="{6B6BA85B-736E-894C-8427-C56B23608841}" type="presParOf" srcId="{96FC0810-BD7C-284F-B43D-2070B2F78CF4}" destId="{B6A25300-F6AE-D443-8660-14A31BA0A716}" srcOrd="1" destOrd="0" presId="urn:microsoft.com/office/officeart/2005/8/layout/process1"/>
    <dgm:cxn modelId="{AC6CCBFF-19B6-A84B-A65A-EFE42151C586}" type="presParOf" srcId="{B6A25300-F6AE-D443-8660-14A31BA0A716}" destId="{165E1D43-E236-3E4F-BFCE-78AE11F1E061}" srcOrd="0" destOrd="0" presId="urn:microsoft.com/office/officeart/2005/8/layout/process1"/>
    <dgm:cxn modelId="{1EAF18AC-45C3-1D42-9582-66F39BFEB693}" type="presParOf" srcId="{96FC0810-BD7C-284F-B43D-2070B2F78CF4}" destId="{2EDCCF01-E8D1-FA4C-BEA4-48845834E98D}" srcOrd="2" destOrd="0" presId="urn:microsoft.com/office/officeart/2005/8/layout/process1"/>
    <dgm:cxn modelId="{BAFE9437-95BC-B749-BBAC-0E8A9B95E2B1}" type="presParOf" srcId="{96FC0810-BD7C-284F-B43D-2070B2F78CF4}" destId="{836220DF-D71D-F84F-9FCE-C2C41E1C2F91}" srcOrd="3" destOrd="0" presId="urn:microsoft.com/office/officeart/2005/8/layout/process1"/>
    <dgm:cxn modelId="{5F8B0EF4-2C8E-3645-ACA8-101ABEDB592A}" type="presParOf" srcId="{836220DF-D71D-F84F-9FCE-C2C41E1C2F91}" destId="{D833DE72-5DFF-7A46-A549-50804172B8B0}" srcOrd="0" destOrd="0" presId="urn:microsoft.com/office/officeart/2005/8/layout/process1"/>
    <dgm:cxn modelId="{D367BD7D-D1D5-DF42-A602-71CB8632F1C3}" type="presParOf" srcId="{96FC0810-BD7C-284F-B43D-2070B2F78CF4}" destId="{554786A0-6B70-6742-859C-D8467322C085}"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FDC833-7491-BC49-91D0-E1097291294F}" type="doc">
      <dgm:prSet loTypeId="urn:microsoft.com/office/officeart/2005/8/layout/process3" loCatId="process" qsTypeId="urn:microsoft.com/office/officeart/2005/8/quickstyle/simple4" qsCatId="simple" csTypeId="urn:microsoft.com/office/officeart/2005/8/colors/accent1_2" csCatId="accent1" phldr="1"/>
      <dgm:spPr/>
      <dgm:t>
        <a:bodyPr/>
        <a:lstStyle/>
        <a:p>
          <a:endParaRPr lang="en-US"/>
        </a:p>
      </dgm:t>
    </dgm:pt>
    <dgm:pt modelId="{517A0B79-5A00-E547-88C2-4008BB9503AE}">
      <dgm:prSet phldrT="[Text]"/>
      <dgm:spPr/>
      <dgm:t>
        <a:bodyPr/>
        <a:lstStyle/>
        <a:p>
          <a:r>
            <a:rPr lang="en-US" dirty="0" smtClean="0"/>
            <a:t>Outcome</a:t>
          </a:r>
          <a:endParaRPr lang="en-US" dirty="0"/>
        </a:p>
      </dgm:t>
    </dgm:pt>
    <dgm:pt modelId="{5827D8A9-5924-2244-9133-912415B454AA}" type="parTrans" cxnId="{2C557895-367A-5F42-9F0D-8BF02A439E7C}">
      <dgm:prSet/>
      <dgm:spPr/>
      <dgm:t>
        <a:bodyPr/>
        <a:lstStyle/>
        <a:p>
          <a:endParaRPr lang="en-US"/>
        </a:p>
      </dgm:t>
    </dgm:pt>
    <dgm:pt modelId="{C51AFDBE-173A-5C41-9AF1-639E083E6563}" type="sibTrans" cxnId="{2C557895-367A-5F42-9F0D-8BF02A439E7C}">
      <dgm:prSet/>
      <dgm:spPr/>
      <dgm:t>
        <a:bodyPr/>
        <a:lstStyle/>
        <a:p>
          <a:endParaRPr lang="en-US"/>
        </a:p>
      </dgm:t>
    </dgm:pt>
    <dgm:pt modelId="{8D5703EE-80E8-FC48-B4AC-4276D8AF74EA}">
      <dgm:prSet phldrT="[Text]" custT="1"/>
      <dgm:spPr/>
      <dgm:t>
        <a:bodyPr/>
        <a:lstStyle/>
        <a:p>
          <a:r>
            <a:rPr lang="en-US" sz="2000" dirty="0" smtClean="0"/>
            <a:t>Same as f-2-f</a:t>
          </a:r>
          <a:endParaRPr lang="en-US" sz="2000" dirty="0"/>
        </a:p>
      </dgm:t>
    </dgm:pt>
    <dgm:pt modelId="{119B83EE-608F-B94E-8613-ECEAAA189FF2}" type="parTrans" cxnId="{C14E3B94-28D6-A646-A8C1-96B860C1F750}">
      <dgm:prSet/>
      <dgm:spPr/>
      <dgm:t>
        <a:bodyPr/>
        <a:lstStyle/>
        <a:p>
          <a:endParaRPr lang="en-US"/>
        </a:p>
      </dgm:t>
    </dgm:pt>
    <dgm:pt modelId="{60E5273B-E451-194F-938F-4CD8022658B5}" type="sibTrans" cxnId="{C14E3B94-28D6-A646-A8C1-96B860C1F750}">
      <dgm:prSet/>
      <dgm:spPr/>
      <dgm:t>
        <a:bodyPr/>
        <a:lstStyle/>
        <a:p>
          <a:endParaRPr lang="en-US"/>
        </a:p>
      </dgm:t>
    </dgm:pt>
    <dgm:pt modelId="{1D435644-7829-9641-9245-CDC46EEFD2FA}">
      <dgm:prSet phldrT="[Text]"/>
      <dgm:spPr/>
      <dgm:t>
        <a:bodyPr/>
        <a:lstStyle/>
        <a:p>
          <a:r>
            <a:rPr lang="en-US" dirty="0" smtClean="0"/>
            <a:t>Strategy</a:t>
          </a:r>
          <a:endParaRPr lang="en-US" dirty="0"/>
        </a:p>
      </dgm:t>
    </dgm:pt>
    <dgm:pt modelId="{CA97822F-D3BD-CC47-BCBD-5E19B633C771}" type="parTrans" cxnId="{C4A7390B-E36A-B349-AAD1-EAD3957CA612}">
      <dgm:prSet/>
      <dgm:spPr/>
      <dgm:t>
        <a:bodyPr/>
        <a:lstStyle/>
        <a:p>
          <a:endParaRPr lang="en-US"/>
        </a:p>
      </dgm:t>
    </dgm:pt>
    <dgm:pt modelId="{85083F39-08E6-6D46-BD8F-98AF668A5682}" type="sibTrans" cxnId="{C4A7390B-E36A-B349-AAD1-EAD3957CA612}">
      <dgm:prSet/>
      <dgm:spPr/>
      <dgm:t>
        <a:bodyPr/>
        <a:lstStyle/>
        <a:p>
          <a:endParaRPr lang="en-US"/>
        </a:p>
      </dgm:t>
    </dgm:pt>
    <dgm:pt modelId="{6855A84B-C615-DB49-85CE-D8B5D3F48671}">
      <dgm:prSet phldrT="[Text]" custT="1"/>
      <dgm:spPr/>
      <dgm:t>
        <a:bodyPr/>
        <a:lstStyle/>
        <a:p>
          <a:r>
            <a:rPr lang="en-US" sz="2000" dirty="0" smtClean="0"/>
            <a:t>May be different</a:t>
          </a:r>
          <a:endParaRPr lang="en-US" sz="2000" dirty="0"/>
        </a:p>
      </dgm:t>
    </dgm:pt>
    <dgm:pt modelId="{7EBEB562-2250-F34B-BCC9-6CE76BA8BE91}" type="parTrans" cxnId="{37B40AAD-193E-B64F-A990-914B2F9D603A}">
      <dgm:prSet/>
      <dgm:spPr/>
      <dgm:t>
        <a:bodyPr/>
        <a:lstStyle/>
        <a:p>
          <a:endParaRPr lang="en-US"/>
        </a:p>
      </dgm:t>
    </dgm:pt>
    <dgm:pt modelId="{79C2E1A5-416A-7640-AC36-93FC7A723250}" type="sibTrans" cxnId="{37B40AAD-193E-B64F-A990-914B2F9D603A}">
      <dgm:prSet/>
      <dgm:spPr/>
      <dgm:t>
        <a:bodyPr/>
        <a:lstStyle/>
        <a:p>
          <a:endParaRPr lang="en-US"/>
        </a:p>
      </dgm:t>
    </dgm:pt>
    <dgm:pt modelId="{0487DB52-1ED2-B141-86A6-E1B4E605FA33}">
      <dgm:prSet phldrT="[Text]"/>
      <dgm:spPr/>
      <dgm:t>
        <a:bodyPr/>
        <a:lstStyle/>
        <a:p>
          <a:r>
            <a:rPr lang="en-US" dirty="0" smtClean="0"/>
            <a:t>Tool</a:t>
          </a:r>
          <a:endParaRPr lang="en-US" dirty="0"/>
        </a:p>
      </dgm:t>
    </dgm:pt>
    <dgm:pt modelId="{306356DF-960E-BF4F-B476-A6E9EACBF44F}" type="parTrans" cxnId="{FF0DDF9D-1815-3348-AB4F-951EA23CC821}">
      <dgm:prSet/>
      <dgm:spPr/>
      <dgm:t>
        <a:bodyPr/>
        <a:lstStyle/>
        <a:p>
          <a:endParaRPr lang="en-US"/>
        </a:p>
      </dgm:t>
    </dgm:pt>
    <dgm:pt modelId="{158DC301-6C3C-3445-87C9-8447DC37B820}" type="sibTrans" cxnId="{FF0DDF9D-1815-3348-AB4F-951EA23CC821}">
      <dgm:prSet/>
      <dgm:spPr/>
      <dgm:t>
        <a:bodyPr/>
        <a:lstStyle/>
        <a:p>
          <a:endParaRPr lang="en-US"/>
        </a:p>
      </dgm:t>
    </dgm:pt>
    <dgm:pt modelId="{C6B2F776-E74B-ED4C-8EB9-BA9A68E4F888}">
      <dgm:prSet phldrT="[Text]" custT="1"/>
      <dgm:spPr/>
      <dgm:t>
        <a:bodyPr/>
        <a:lstStyle/>
        <a:p>
          <a:r>
            <a:rPr lang="en-US" sz="2000" dirty="0" smtClean="0"/>
            <a:t>May be used in a different way</a:t>
          </a:r>
          <a:endParaRPr lang="en-US" sz="2000" dirty="0"/>
        </a:p>
      </dgm:t>
    </dgm:pt>
    <dgm:pt modelId="{FCED6821-3C70-EE42-A0DE-9E6947D98416}" type="parTrans" cxnId="{7CE2C00F-F477-9147-BC87-89D0A1041DF2}">
      <dgm:prSet/>
      <dgm:spPr/>
      <dgm:t>
        <a:bodyPr/>
        <a:lstStyle/>
        <a:p>
          <a:endParaRPr lang="en-US"/>
        </a:p>
      </dgm:t>
    </dgm:pt>
    <dgm:pt modelId="{38210355-A42C-EA4E-AD40-50FA01BA3874}" type="sibTrans" cxnId="{7CE2C00F-F477-9147-BC87-89D0A1041DF2}">
      <dgm:prSet/>
      <dgm:spPr/>
      <dgm:t>
        <a:bodyPr/>
        <a:lstStyle/>
        <a:p>
          <a:endParaRPr lang="en-US"/>
        </a:p>
      </dgm:t>
    </dgm:pt>
    <dgm:pt modelId="{E2465599-92DE-E140-A00B-E2948108DE21}" type="pres">
      <dgm:prSet presAssocID="{65FDC833-7491-BC49-91D0-E1097291294F}" presName="linearFlow" presStyleCnt="0">
        <dgm:presLayoutVars>
          <dgm:dir/>
          <dgm:animLvl val="lvl"/>
          <dgm:resizeHandles val="exact"/>
        </dgm:presLayoutVars>
      </dgm:prSet>
      <dgm:spPr/>
      <dgm:t>
        <a:bodyPr/>
        <a:lstStyle/>
        <a:p>
          <a:endParaRPr lang="en-US"/>
        </a:p>
      </dgm:t>
    </dgm:pt>
    <dgm:pt modelId="{07B63376-3D07-B547-B3DF-06A7516D0DF5}" type="pres">
      <dgm:prSet presAssocID="{517A0B79-5A00-E547-88C2-4008BB9503AE}" presName="composite" presStyleCnt="0"/>
      <dgm:spPr/>
    </dgm:pt>
    <dgm:pt modelId="{D3AC82EE-4D05-474E-B314-7198377D28A4}" type="pres">
      <dgm:prSet presAssocID="{517A0B79-5A00-E547-88C2-4008BB9503AE}" presName="parTx" presStyleLbl="node1" presStyleIdx="0" presStyleCnt="3">
        <dgm:presLayoutVars>
          <dgm:chMax val="0"/>
          <dgm:chPref val="0"/>
          <dgm:bulletEnabled val="1"/>
        </dgm:presLayoutVars>
      </dgm:prSet>
      <dgm:spPr/>
      <dgm:t>
        <a:bodyPr/>
        <a:lstStyle/>
        <a:p>
          <a:endParaRPr lang="en-US"/>
        </a:p>
      </dgm:t>
    </dgm:pt>
    <dgm:pt modelId="{B4F1E0BA-962D-C347-8186-2209FBB19191}" type="pres">
      <dgm:prSet presAssocID="{517A0B79-5A00-E547-88C2-4008BB9503AE}" presName="parSh" presStyleLbl="node1" presStyleIdx="0" presStyleCnt="3"/>
      <dgm:spPr/>
      <dgm:t>
        <a:bodyPr/>
        <a:lstStyle/>
        <a:p>
          <a:endParaRPr lang="en-US"/>
        </a:p>
      </dgm:t>
    </dgm:pt>
    <dgm:pt modelId="{4D9F0042-7FE5-B84C-A86B-8E1BA579A7FF}" type="pres">
      <dgm:prSet presAssocID="{517A0B79-5A00-E547-88C2-4008BB9503AE}" presName="desTx" presStyleLbl="fgAcc1" presStyleIdx="0" presStyleCnt="3">
        <dgm:presLayoutVars>
          <dgm:bulletEnabled val="1"/>
        </dgm:presLayoutVars>
      </dgm:prSet>
      <dgm:spPr/>
      <dgm:t>
        <a:bodyPr/>
        <a:lstStyle/>
        <a:p>
          <a:endParaRPr lang="en-US"/>
        </a:p>
      </dgm:t>
    </dgm:pt>
    <dgm:pt modelId="{1FA4E545-62A2-9941-BF82-75E70A478849}" type="pres">
      <dgm:prSet presAssocID="{C51AFDBE-173A-5C41-9AF1-639E083E6563}" presName="sibTrans" presStyleLbl="sibTrans2D1" presStyleIdx="0" presStyleCnt="2"/>
      <dgm:spPr/>
      <dgm:t>
        <a:bodyPr/>
        <a:lstStyle/>
        <a:p>
          <a:endParaRPr lang="en-US"/>
        </a:p>
      </dgm:t>
    </dgm:pt>
    <dgm:pt modelId="{B6322CC1-1064-1F44-BE9D-AD309D490D1C}" type="pres">
      <dgm:prSet presAssocID="{C51AFDBE-173A-5C41-9AF1-639E083E6563}" presName="connTx" presStyleLbl="sibTrans2D1" presStyleIdx="0" presStyleCnt="2"/>
      <dgm:spPr/>
      <dgm:t>
        <a:bodyPr/>
        <a:lstStyle/>
        <a:p>
          <a:endParaRPr lang="en-US"/>
        </a:p>
      </dgm:t>
    </dgm:pt>
    <dgm:pt modelId="{7485837A-FBB1-5749-B723-F62E05ECB94A}" type="pres">
      <dgm:prSet presAssocID="{1D435644-7829-9641-9245-CDC46EEFD2FA}" presName="composite" presStyleCnt="0"/>
      <dgm:spPr/>
    </dgm:pt>
    <dgm:pt modelId="{BC6DAB50-FC2C-9541-A465-624EF2841C54}" type="pres">
      <dgm:prSet presAssocID="{1D435644-7829-9641-9245-CDC46EEFD2FA}" presName="parTx" presStyleLbl="node1" presStyleIdx="0" presStyleCnt="3">
        <dgm:presLayoutVars>
          <dgm:chMax val="0"/>
          <dgm:chPref val="0"/>
          <dgm:bulletEnabled val="1"/>
        </dgm:presLayoutVars>
      </dgm:prSet>
      <dgm:spPr/>
      <dgm:t>
        <a:bodyPr/>
        <a:lstStyle/>
        <a:p>
          <a:endParaRPr lang="en-US"/>
        </a:p>
      </dgm:t>
    </dgm:pt>
    <dgm:pt modelId="{AD55F162-EE67-D54C-8AAE-64C2A8E08868}" type="pres">
      <dgm:prSet presAssocID="{1D435644-7829-9641-9245-CDC46EEFD2FA}" presName="parSh" presStyleLbl="node1" presStyleIdx="1" presStyleCnt="3"/>
      <dgm:spPr/>
      <dgm:t>
        <a:bodyPr/>
        <a:lstStyle/>
        <a:p>
          <a:endParaRPr lang="en-US"/>
        </a:p>
      </dgm:t>
    </dgm:pt>
    <dgm:pt modelId="{33B8B1B7-B108-FA41-BEC8-0452A63DCC0F}" type="pres">
      <dgm:prSet presAssocID="{1D435644-7829-9641-9245-CDC46EEFD2FA}" presName="desTx" presStyleLbl="fgAcc1" presStyleIdx="1" presStyleCnt="3">
        <dgm:presLayoutVars>
          <dgm:bulletEnabled val="1"/>
        </dgm:presLayoutVars>
      </dgm:prSet>
      <dgm:spPr/>
      <dgm:t>
        <a:bodyPr/>
        <a:lstStyle/>
        <a:p>
          <a:endParaRPr lang="en-US"/>
        </a:p>
      </dgm:t>
    </dgm:pt>
    <dgm:pt modelId="{F88E205E-1188-BB40-A369-5AF494786BFF}" type="pres">
      <dgm:prSet presAssocID="{85083F39-08E6-6D46-BD8F-98AF668A5682}" presName="sibTrans" presStyleLbl="sibTrans2D1" presStyleIdx="1" presStyleCnt="2"/>
      <dgm:spPr/>
      <dgm:t>
        <a:bodyPr/>
        <a:lstStyle/>
        <a:p>
          <a:endParaRPr lang="en-US"/>
        </a:p>
      </dgm:t>
    </dgm:pt>
    <dgm:pt modelId="{00B76A33-4474-7745-8D0F-7F30BA893396}" type="pres">
      <dgm:prSet presAssocID="{85083F39-08E6-6D46-BD8F-98AF668A5682}" presName="connTx" presStyleLbl="sibTrans2D1" presStyleIdx="1" presStyleCnt="2"/>
      <dgm:spPr/>
      <dgm:t>
        <a:bodyPr/>
        <a:lstStyle/>
        <a:p>
          <a:endParaRPr lang="en-US"/>
        </a:p>
      </dgm:t>
    </dgm:pt>
    <dgm:pt modelId="{0F9EEDD0-2863-034D-A6DC-0559402A11EA}" type="pres">
      <dgm:prSet presAssocID="{0487DB52-1ED2-B141-86A6-E1B4E605FA33}" presName="composite" presStyleCnt="0"/>
      <dgm:spPr/>
    </dgm:pt>
    <dgm:pt modelId="{570A97F9-5FC6-0B42-AD3B-411646C74F0B}" type="pres">
      <dgm:prSet presAssocID="{0487DB52-1ED2-B141-86A6-E1B4E605FA33}" presName="parTx" presStyleLbl="node1" presStyleIdx="1" presStyleCnt="3">
        <dgm:presLayoutVars>
          <dgm:chMax val="0"/>
          <dgm:chPref val="0"/>
          <dgm:bulletEnabled val="1"/>
        </dgm:presLayoutVars>
      </dgm:prSet>
      <dgm:spPr/>
      <dgm:t>
        <a:bodyPr/>
        <a:lstStyle/>
        <a:p>
          <a:endParaRPr lang="en-US"/>
        </a:p>
      </dgm:t>
    </dgm:pt>
    <dgm:pt modelId="{F11C07E6-9FEE-8E47-A1AD-FCFAA8CEF8D1}" type="pres">
      <dgm:prSet presAssocID="{0487DB52-1ED2-B141-86A6-E1B4E605FA33}" presName="parSh" presStyleLbl="node1" presStyleIdx="2" presStyleCnt="3"/>
      <dgm:spPr/>
      <dgm:t>
        <a:bodyPr/>
        <a:lstStyle/>
        <a:p>
          <a:endParaRPr lang="en-US"/>
        </a:p>
      </dgm:t>
    </dgm:pt>
    <dgm:pt modelId="{12380634-22AE-A742-AECA-013BFAE42762}" type="pres">
      <dgm:prSet presAssocID="{0487DB52-1ED2-B141-86A6-E1B4E605FA33}" presName="desTx" presStyleLbl="fgAcc1" presStyleIdx="2" presStyleCnt="3">
        <dgm:presLayoutVars>
          <dgm:bulletEnabled val="1"/>
        </dgm:presLayoutVars>
      </dgm:prSet>
      <dgm:spPr/>
      <dgm:t>
        <a:bodyPr/>
        <a:lstStyle/>
        <a:p>
          <a:endParaRPr lang="en-US"/>
        </a:p>
      </dgm:t>
    </dgm:pt>
  </dgm:ptLst>
  <dgm:cxnLst>
    <dgm:cxn modelId="{37B40AAD-193E-B64F-A990-914B2F9D603A}" srcId="{1D435644-7829-9641-9245-CDC46EEFD2FA}" destId="{6855A84B-C615-DB49-85CE-D8B5D3F48671}" srcOrd="0" destOrd="0" parTransId="{7EBEB562-2250-F34B-BCC9-6CE76BA8BE91}" sibTransId="{79C2E1A5-416A-7640-AC36-93FC7A723250}"/>
    <dgm:cxn modelId="{CADF5F87-D227-9847-BEC3-8F2F8062E6C1}" type="presOf" srcId="{517A0B79-5A00-E547-88C2-4008BB9503AE}" destId="{B4F1E0BA-962D-C347-8186-2209FBB19191}" srcOrd="1" destOrd="0" presId="urn:microsoft.com/office/officeart/2005/8/layout/process3"/>
    <dgm:cxn modelId="{E51B60E4-7653-6E44-9B28-E198C51E1127}" type="presOf" srcId="{C51AFDBE-173A-5C41-9AF1-639E083E6563}" destId="{B6322CC1-1064-1F44-BE9D-AD309D490D1C}" srcOrd="1" destOrd="0" presId="urn:microsoft.com/office/officeart/2005/8/layout/process3"/>
    <dgm:cxn modelId="{677C03A2-0BA7-CA4B-A05E-8229439043A5}" type="presOf" srcId="{1D435644-7829-9641-9245-CDC46EEFD2FA}" destId="{AD55F162-EE67-D54C-8AAE-64C2A8E08868}" srcOrd="1" destOrd="0" presId="urn:microsoft.com/office/officeart/2005/8/layout/process3"/>
    <dgm:cxn modelId="{2C557895-367A-5F42-9F0D-8BF02A439E7C}" srcId="{65FDC833-7491-BC49-91D0-E1097291294F}" destId="{517A0B79-5A00-E547-88C2-4008BB9503AE}" srcOrd="0" destOrd="0" parTransId="{5827D8A9-5924-2244-9133-912415B454AA}" sibTransId="{C51AFDBE-173A-5C41-9AF1-639E083E6563}"/>
    <dgm:cxn modelId="{8BE35052-23AA-B845-8500-E7D466FE1A0F}" type="presOf" srcId="{C6B2F776-E74B-ED4C-8EB9-BA9A68E4F888}" destId="{12380634-22AE-A742-AECA-013BFAE42762}" srcOrd="0" destOrd="0" presId="urn:microsoft.com/office/officeart/2005/8/layout/process3"/>
    <dgm:cxn modelId="{9DC1EDBE-E86B-E744-A893-373ACE283C87}" type="presOf" srcId="{8D5703EE-80E8-FC48-B4AC-4276D8AF74EA}" destId="{4D9F0042-7FE5-B84C-A86B-8E1BA579A7FF}" srcOrd="0" destOrd="0" presId="urn:microsoft.com/office/officeart/2005/8/layout/process3"/>
    <dgm:cxn modelId="{FF0DDF9D-1815-3348-AB4F-951EA23CC821}" srcId="{65FDC833-7491-BC49-91D0-E1097291294F}" destId="{0487DB52-1ED2-B141-86A6-E1B4E605FA33}" srcOrd="2" destOrd="0" parTransId="{306356DF-960E-BF4F-B476-A6E9EACBF44F}" sibTransId="{158DC301-6C3C-3445-87C9-8447DC37B820}"/>
    <dgm:cxn modelId="{49EA854A-5FC9-5D41-9532-C75B76229169}" type="presOf" srcId="{C51AFDBE-173A-5C41-9AF1-639E083E6563}" destId="{1FA4E545-62A2-9941-BF82-75E70A478849}" srcOrd="0" destOrd="0" presId="urn:microsoft.com/office/officeart/2005/8/layout/process3"/>
    <dgm:cxn modelId="{3DF54D36-C729-9145-B235-FBB69F054525}" type="presOf" srcId="{85083F39-08E6-6D46-BD8F-98AF668A5682}" destId="{00B76A33-4474-7745-8D0F-7F30BA893396}" srcOrd="1" destOrd="0" presId="urn:microsoft.com/office/officeart/2005/8/layout/process3"/>
    <dgm:cxn modelId="{33D10CA1-FBD9-DF49-B517-FED4AD824910}" type="presOf" srcId="{0487DB52-1ED2-B141-86A6-E1B4E605FA33}" destId="{F11C07E6-9FEE-8E47-A1AD-FCFAA8CEF8D1}" srcOrd="1" destOrd="0" presId="urn:microsoft.com/office/officeart/2005/8/layout/process3"/>
    <dgm:cxn modelId="{C14E3B94-28D6-A646-A8C1-96B860C1F750}" srcId="{517A0B79-5A00-E547-88C2-4008BB9503AE}" destId="{8D5703EE-80E8-FC48-B4AC-4276D8AF74EA}" srcOrd="0" destOrd="0" parTransId="{119B83EE-608F-B94E-8613-ECEAAA189FF2}" sibTransId="{60E5273B-E451-194F-938F-4CD8022658B5}"/>
    <dgm:cxn modelId="{EF21F08C-6B72-FB43-A148-A426E8387B07}" type="presOf" srcId="{517A0B79-5A00-E547-88C2-4008BB9503AE}" destId="{D3AC82EE-4D05-474E-B314-7198377D28A4}" srcOrd="0" destOrd="0" presId="urn:microsoft.com/office/officeart/2005/8/layout/process3"/>
    <dgm:cxn modelId="{0094DF8B-D0C8-424D-8F48-97A4E52F8CA2}" type="presOf" srcId="{65FDC833-7491-BC49-91D0-E1097291294F}" destId="{E2465599-92DE-E140-A00B-E2948108DE21}" srcOrd="0" destOrd="0" presId="urn:microsoft.com/office/officeart/2005/8/layout/process3"/>
    <dgm:cxn modelId="{5361347F-4839-3E41-BF17-2636353175EE}" type="presOf" srcId="{6855A84B-C615-DB49-85CE-D8B5D3F48671}" destId="{33B8B1B7-B108-FA41-BEC8-0452A63DCC0F}" srcOrd="0" destOrd="0" presId="urn:microsoft.com/office/officeart/2005/8/layout/process3"/>
    <dgm:cxn modelId="{146CC18F-2294-414A-85BD-CF9DE891CF56}" type="presOf" srcId="{0487DB52-1ED2-B141-86A6-E1B4E605FA33}" destId="{570A97F9-5FC6-0B42-AD3B-411646C74F0B}" srcOrd="0" destOrd="0" presId="urn:microsoft.com/office/officeart/2005/8/layout/process3"/>
    <dgm:cxn modelId="{7CE2C00F-F477-9147-BC87-89D0A1041DF2}" srcId="{0487DB52-1ED2-B141-86A6-E1B4E605FA33}" destId="{C6B2F776-E74B-ED4C-8EB9-BA9A68E4F888}" srcOrd="0" destOrd="0" parTransId="{FCED6821-3C70-EE42-A0DE-9E6947D98416}" sibTransId="{38210355-A42C-EA4E-AD40-50FA01BA3874}"/>
    <dgm:cxn modelId="{C34B5CDE-2211-C84D-9470-01357E672E42}" type="presOf" srcId="{1D435644-7829-9641-9245-CDC46EEFD2FA}" destId="{BC6DAB50-FC2C-9541-A465-624EF2841C54}" srcOrd="0" destOrd="0" presId="urn:microsoft.com/office/officeart/2005/8/layout/process3"/>
    <dgm:cxn modelId="{4ADDC7E2-D997-8F42-AED2-79557738FD10}" type="presOf" srcId="{85083F39-08E6-6D46-BD8F-98AF668A5682}" destId="{F88E205E-1188-BB40-A369-5AF494786BFF}" srcOrd="0" destOrd="0" presId="urn:microsoft.com/office/officeart/2005/8/layout/process3"/>
    <dgm:cxn modelId="{C4A7390B-E36A-B349-AAD1-EAD3957CA612}" srcId="{65FDC833-7491-BC49-91D0-E1097291294F}" destId="{1D435644-7829-9641-9245-CDC46EEFD2FA}" srcOrd="1" destOrd="0" parTransId="{CA97822F-D3BD-CC47-BCBD-5E19B633C771}" sibTransId="{85083F39-08E6-6D46-BD8F-98AF668A5682}"/>
    <dgm:cxn modelId="{38670C92-7BE4-9646-8D41-3618187649E6}" type="presParOf" srcId="{E2465599-92DE-E140-A00B-E2948108DE21}" destId="{07B63376-3D07-B547-B3DF-06A7516D0DF5}" srcOrd="0" destOrd="0" presId="urn:microsoft.com/office/officeart/2005/8/layout/process3"/>
    <dgm:cxn modelId="{E6B908D4-7883-2F40-B485-9061E756467C}" type="presParOf" srcId="{07B63376-3D07-B547-B3DF-06A7516D0DF5}" destId="{D3AC82EE-4D05-474E-B314-7198377D28A4}" srcOrd="0" destOrd="0" presId="urn:microsoft.com/office/officeart/2005/8/layout/process3"/>
    <dgm:cxn modelId="{74946F69-A0BE-CF42-9A97-7985669AEA00}" type="presParOf" srcId="{07B63376-3D07-B547-B3DF-06A7516D0DF5}" destId="{B4F1E0BA-962D-C347-8186-2209FBB19191}" srcOrd="1" destOrd="0" presId="urn:microsoft.com/office/officeart/2005/8/layout/process3"/>
    <dgm:cxn modelId="{AA1E0ED8-DAC1-2E45-92A4-6815A5CFB562}" type="presParOf" srcId="{07B63376-3D07-B547-B3DF-06A7516D0DF5}" destId="{4D9F0042-7FE5-B84C-A86B-8E1BA579A7FF}" srcOrd="2" destOrd="0" presId="urn:microsoft.com/office/officeart/2005/8/layout/process3"/>
    <dgm:cxn modelId="{F7F11E30-D01A-4046-8CD7-84C0C8BBE0AB}" type="presParOf" srcId="{E2465599-92DE-E140-A00B-E2948108DE21}" destId="{1FA4E545-62A2-9941-BF82-75E70A478849}" srcOrd="1" destOrd="0" presId="urn:microsoft.com/office/officeart/2005/8/layout/process3"/>
    <dgm:cxn modelId="{59050801-0A7E-564A-B468-C8BFEC438F56}" type="presParOf" srcId="{1FA4E545-62A2-9941-BF82-75E70A478849}" destId="{B6322CC1-1064-1F44-BE9D-AD309D490D1C}" srcOrd="0" destOrd="0" presId="urn:microsoft.com/office/officeart/2005/8/layout/process3"/>
    <dgm:cxn modelId="{B9571D83-EFF5-804C-A0D0-8496C2D50916}" type="presParOf" srcId="{E2465599-92DE-E140-A00B-E2948108DE21}" destId="{7485837A-FBB1-5749-B723-F62E05ECB94A}" srcOrd="2" destOrd="0" presId="urn:microsoft.com/office/officeart/2005/8/layout/process3"/>
    <dgm:cxn modelId="{38518CB2-F648-4D47-9FED-AC0E4DED94ED}" type="presParOf" srcId="{7485837A-FBB1-5749-B723-F62E05ECB94A}" destId="{BC6DAB50-FC2C-9541-A465-624EF2841C54}" srcOrd="0" destOrd="0" presId="urn:microsoft.com/office/officeart/2005/8/layout/process3"/>
    <dgm:cxn modelId="{33BC7BC1-C49A-9A46-A285-AEC92E30EEFE}" type="presParOf" srcId="{7485837A-FBB1-5749-B723-F62E05ECB94A}" destId="{AD55F162-EE67-D54C-8AAE-64C2A8E08868}" srcOrd="1" destOrd="0" presId="urn:microsoft.com/office/officeart/2005/8/layout/process3"/>
    <dgm:cxn modelId="{34B5FFD7-AC92-EA45-A3C6-51BD1153095C}" type="presParOf" srcId="{7485837A-FBB1-5749-B723-F62E05ECB94A}" destId="{33B8B1B7-B108-FA41-BEC8-0452A63DCC0F}" srcOrd="2" destOrd="0" presId="urn:microsoft.com/office/officeart/2005/8/layout/process3"/>
    <dgm:cxn modelId="{627C9787-52BC-B345-8F0B-84F522FC652D}" type="presParOf" srcId="{E2465599-92DE-E140-A00B-E2948108DE21}" destId="{F88E205E-1188-BB40-A369-5AF494786BFF}" srcOrd="3" destOrd="0" presId="urn:microsoft.com/office/officeart/2005/8/layout/process3"/>
    <dgm:cxn modelId="{E1C2BD08-E69C-DB42-9055-1EEF00449FCD}" type="presParOf" srcId="{F88E205E-1188-BB40-A369-5AF494786BFF}" destId="{00B76A33-4474-7745-8D0F-7F30BA893396}" srcOrd="0" destOrd="0" presId="urn:microsoft.com/office/officeart/2005/8/layout/process3"/>
    <dgm:cxn modelId="{5E4784DA-D8F5-604D-91CC-7CF4527DB240}" type="presParOf" srcId="{E2465599-92DE-E140-A00B-E2948108DE21}" destId="{0F9EEDD0-2863-034D-A6DC-0559402A11EA}" srcOrd="4" destOrd="0" presId="urn:microsoft.com/office/officeart/2005/8/layout/process3"/>
    <dgm:cxn modelId="{DE6B921F-228C-EB46-BE67-07EAC30533B6}" type="presParOf" srcId="{0F9EEDD0-2863-034D-A6DC-0559402A11EA}" destId="{570A97F9-5FC6-0B42-AD3B-411646C74F0B}" srcOrd="0" destOrd="0" presId="urn:microsoft.com/office/officeart/2005/8/layout/process3"/>
    <dgm:cxn modelId="{AD586860-A5D1-6045-80E1-78A3DB1F0DC8}" type="presParOf" srcId="{0F9EEDD0-2863-034D-A6DC-0559402A11EA}" destId="{F11C07E6-9FEE-8E47-A1AD-FCFAA8CEF8D1}" srcOrd="1" destOrd="0" presId="urn:microsoft.com/office/officeart/2005/8/layout/process3"/>
    <dgm:cxn modelId="{614B6445-C807-3941-AEDE-E3AFA8DCFF50}" type="presParOf" srcId="{0F9EEDD0-2863-034D-A6DC-0559402A11EA}" destId="{12380634-22AE-A742-AECA-013BFAE42762}" srcOrd="2" destOrd="0" presId="urn:microsoft.com/office/officeart/2005/8/layout/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477266-2065-9D46-9A9A-8E416B07CB5C}" type="doc">
      <dgm:prSet loTypeId="urn:microsoft.com/office/officeart/2005/8/layout/radial4" loCatId="relationship" qsTypeId="urn:microsoft.com/office/officeart/2005/8/quickstyle/simple4" qsCatId="simple" csTypeId="urn:microsoft.com/office/officeart/2005/8/colors/accent1_2" csCatId="accent1" phldr="1"/>
      <dgm:spPr/>
      <dgm:t>
        <a:bodyPr/>
        <a:lstStyle/>
        <a:p>
          <a:endParaRPr lang="en-US"/>
        </a:p>
      </dgm:t>
    </dgm:pt>
    <dgm:pt modelId="{E04EF220-13BA-D44E-A384-2A636B16C438}">
      <dgm:prSet phldrT="[Text]"/>
      <dgm:spPr/>
      <dgm:t>
        <a:bodyPr/>
        <a:lstStyle/>
        <a:p>
          <a:r>
            <a:rPr lang="en-US" dirty="0" smtClean="0"/>
            <a:t>Online Classroom</a:t>
          </a:r>
          <a:endParaRPr lang="en-US" dirty="0"/>
        </a:p>
      </dgm:t>
    </dgm:pt>
    <dgm:pt modelId="{EB3B287C-96CC-5643-89C3-C2E807705E15}" type="parTrans" cxnId="{28799546-1B1F-E64F-BABC-1AEFA77740B9}">
      <dgm:prSet/>
      <dgm:spPr/>
      <dgm:t>
        <a:bodyPr/>
        <a:lstStyle/>
        <a:p>
          <a:endParaRPr lang="en-US"/>
        </a:p>
      </dgm:t>
    </dgm:pt>
    <dgm:pt modelId="{B2ED0F71-A2CA-5E4E-B113-ED7A6B08B941}" type="sibTrans" cxnId="{28799546-1B1F-E64F-BABC-1AEFA77740B9}">
      <dgm:prSet/>
      <dgm:spPr/>
      <dgm:t>
        <a:bodyPr/>
        <a:lstStyle/>
        <a:p>
          <a:endParaRPr lang="en-US"/>
        </a:p>
      </dgm:t>
    </dgm:pt>
    <dgm:pt modelId="{4E993B90-2C23-8D4D-8424-910013C46C3A}">
      <dgm:prSet phldrT="[Text]"/>
      <dgm:spPr/>
      <dgm:t>
        <a:bodyPr/>
        <a:lstStyle/>
        <a:p>
          <a:r>
            <a:rPr lang="en-US" dirty="0" smtClean="0"/>
            <a:t>Learner Autonomy</a:t>
          </a:r>
          <a:endParaRPr lang="en-US" dirty="0"/>
        </a:p>
      </dgm:t>
    </dgm:pt>
    <dgm:pt modelId="{5F12C598-46DD-3242-BEAA-ADD4E884CB3E}" type="parTrans" cxnId="{FFAE20BB-E467-BB41-B009-552D35830879}">
      <dgm:prSet/>
      <dgm:spPr/>
      <dgm:t>
        <a:bodyPr/>
        <a:lstStyle/>
        <a:p>
          <a:endParaRPr lang="en-US"/>
        </a:p>
      </dgm:t>
    </dgm:pt>
    <dgm:pt modelId="{930CF9F7-DC10-1341-B963-30FF2336EF43}" type="sibTrans" cxnId="{FFAE20BB-E467-BB41-B009-552D35830879}">
      <dgm:prSet/>
      <dgm:spPr/>
      <dgm:t>
        <a:bodyPr/>
        <a:lstStyle/>
        <a:p>
          <a:endParaRPr lang="en-US"/>
        </a:p>
      </dgm:t>
    </dgm:pt>
    <dgm:pt modelId="{C9FD0748-9778-E741-8C3A-6CA62E06A128}">
      <dgm:prSet phldrT="[Text]"/>
      <dgm:spPr/>
      <dgm:t>
        <a:bodyPr/>
        <a:lstStyle/>
        <a:p>
          <a:r>
            <a:rPr lang="en-US" dirty="0" smtClean="0"/>
            <a:t>Active Participation</a:t>
          </a:r>
          <a:endParaRPr lang="en-US" dirty="0"/>
        </a:p>
      </dgm:t>
    </dgm:pt>
    <dgm:pt modelId="{5220979C-10A2-7B45-9AAB-A695C75859D7}" type="parTrans" cxnId="{5A299BC1-FEFA-2E4E-B1DC-47EB0FE3954B}">
      <dgm:prSet/>
      <dgm:spPr/>
      <dgm:t>
        <a:bodyPr/>
        <a:lstStyle/>
        <a:p>
          <a:endParaRPr lang="en-US"/>
        </a:p>
      </dgm:t>
    </dgm:pt>
    <dgm:pt modelId="{42ABC017-2B1C-6744-B0F5-0880A5C7B503}" type="sibTrans" cxnId="{5A299BC1-FEFA-2E4E-B1DC-47EB0FE3954B}">
      <dgm:prSet/>
      <dgm:spPr/>
      <dgm:t>
        <a:bodyPr/>
        <a:lstStyle/>
        <a:p>
          <a:endParaRPr lang="en-US"/>
        </a:p>
      </dgm:t>
    </dgm:pt>
    <dgm:pt modelId="{D65CC66A-E974-1141-B5CA-3E4BD8570E9D}">
      <dgm:prSet phldrT="[Text]"/>
      <dgm:spPr/>
      <dgm:t>
        <a:bodyPr/>
        <a:lstStyle/>
        <a:p>
          <a:r>
            <a:rPr lang="en-US" dirty="0" smtClean="0"/>
            <a:t>Collaboration and Community Building</a:t>
          </a:r>
          <a:endParaRPr lang="en-US" dirty="0"/>
        </a:p>
      </dgm:t>
    </dgm:pt>
    <dgm:pt modelId="{D0C4D7FB-67A2-804A-88C9-0F885E69247B}" type="parTrans" cxnId="{793B1553-9415-0641-AD5A-7BBED3AAD508}">
      <dgm:prSet/>
      <dgm:spPr/>
      <dgm:t>
        <a:bodyPr/>
        <a:lstStyle/>
        <a:p>
          <a:endParaRPr lang="en-US"/>
        </a:p>
      </dgm:t>
    </dgm:pt>
    <dgm:pt modelId="{74127D8F-16A2-1B49-97AC-E04861B4E56B}" type="sibTrans" cxnId="{793B1553-9415-0641-AD5A-7BBED3AAD508}">
      <dgm:prSet/>
      <dgm:spPr/>
      <dgm:t>
        <a:bodyPr/>
        <a:lstStyle/>
        <a:p>
          <a:endParaRPr lang="en-US"/>
        </a:p>
      </dgm:t>
    </dgm:pt>
    <dgm:pt modelId="{9B61CEB2-5C07-9E4E-82A8-970B2D427C3B}">
      <dgm:prSet/>
      <dgm:spPr/>
      <dgm:t>
        <a:bodyPr/>
        <a:lstStyle/>
        <a:p>
          <a:r>
            <a:rPr lang="en-US" dirty="0" smtClean="0"/>
            <a:t>Authentic Assessment</a:t>
          </a:r>
          <a:endParaRPr lang="en-US" dirty="0"/>
        </a:p>
      </dgm:t>
    </dgm:pt>
    <dgm:pt modelId="{2D3678BF-5C11-1C49-A96A-F2E3ED8D117D}" type="parTrans" cxnId="{C8B3C7FF-9FA6-7D40-B2DA-FFB62AADCF32}">
      <dgm:prSet/>
      <dgm:spPr/>
      <dgm:t>
        <a:bodyPr/>
        <a:lstStyle/>
        <a:p>
          <a:endParaRPr lang="en-US"/>
        </a:p>
      </dgm:t>
    </dgm:pt>
    <dgm:pt modelId="{7B8AE31F-DCF1-4240-84DA-2D11A27C0E7C}" type="sibTrans" cxnId="{C8B3C7FF-9FA6-7D40-B2DA-FFB62AADCF32}">
      <dgm:prSet/>
      <dgm:spPr/>
      <dgm:t>
        <a:bodyPr/>
        <a:lstStyle/>
        <a:p>
          <a:endParaRPr lang="en-US"/>
        </a:p>
      </dgm:t>
    </dgm:pt>
    <dgm:pt modelId="{63169CFC-4A1D-9B42-94AF-D56C1874267E}" type="pres">
      <dgm:prSet presAssocID="{D6477266-2065-9D46-9A9A-8E416B07CB5C}" presName="cycle" presStyleCnt="0">
        <dgm:presLayoutVars>
          <dgm:chMax val="1"/>
          <dgm:dir/>
          <dgm:animLvl val="ctr"/>
          <dgm:resizeHandles val="exact"/>
        </dgm:presLayoutVars>
      </dgm:prSet>
      <dgm:spPr/>
      <dgm:t>
        <a:bodyPr/>
        <a:lstStyle/>
        <a:p>
          <a:endParaRPr lang="en-US"/>
        </a:p>
      </dgm:t>
    </dgm:pt>
    <dgm:pt modelId="{8E030EC7-8CEF-0A40-81CE-848DF786312A}" type="pres">
      <dgm:prSet presAssocID="{E04EF220-13BA-D44E-A384-2A636B16C438}" presName="centerShape" presStyleLbl="node0" presStyleIdx="0" presStyleCnt="1"/>
      <dgm:spPr/>
      <dgm:t>
        <a:bodyPr/>
        <a:lstStyle/>
        <a:p>
          <a:endParaRPr lang="en-US"/>
        </a:p>
      </dgm:t>
    </dgm:pt>
    <dgm:pt modelId="{F7A897C4-4355-0440-A4F5-14BCA82FE303}" type="pres">
      <dgm:prSet presAssocID="{5F12C598-46DD-3242-BEAA-ADD4E884CB3E}" presName="parTrans" presStyleLbl="bgSibTrans2D1" presStyleIdx="0" presStyleCnt="4"/>
      <dgm:spPr/>
      <dgm:t>
        <a:bodyPr/>
        <a:lstStyle/>
        <a:p>
          <a:endParaRPr lang="en-US"/>
        </a:p>
      </dgm:t>
    </dgm:pt>
    <dgm:pt modelId="{3E99FB45-7406-A744-BA85-7DD14CB42BA2}" type="pres">
      <dgm:prSet presAssocID="{4E993B90-2C23-8D4D-8424-910013C46C3A}" presName="node" presStyleLbl="node1" presStyleIdx="0" presStyleCnt="4">
        <dgm:presLayoutVars>
          <dgm:bulletEnabled val="1"/>
        </dgm:presLayoutVars>
      </dgm:prSet>
      <dgm:spPr/>
      <dgm:t>
        <a:bodyPr/>
        <a:lstStyle/>
        <a:p>
          <a:endParaRPr lang="en-US"/>
        </a:p>
      </dgm:t>
    </dgm:pt>
    <dgm:pt modelId="{BCDA0775-C07C-9B41-A0B7-3A3EC3CD39CD}" type="pres">
      <dgm:prSet presAssocID="{5220979C-10A2-7B45-9AAB-A695C75859D7}" presName="parTrans" presStyleLbl="bgSibTrans2D1" presStyleIdx="1" presStyleCnt="4"/>
      <dgm:spPr/>
      <dgm:t>
        <a:bodyPr/>
        <a:lstStyle/>
        <a:p>
          <a:endParaRPr lang="en-US"/>
        </a:p>
      </dgm:t>
    </dgm:pt>
    <dgm:pt modelId="{F90BC259-918B-9947-B8A8-991A456341BC}" type="pres">
      <dgm:prSet presAssocID="{C9FD0748-9778-E741-8C3A-6CA62E06A128}" presName="node" presStyleLbl="node1" presStyleIdx="1" presStyleCnt="4">
        <dgm:presLayoutVars>
          <dgm:bulletEnabled val="1"/>
        </dgm:presLayoutVars>
      </dgm:prSet>
      <dgm:spPr/>
      <dgm:t>
        <a:bodyPr/>
        <a:lstStyle/>
        <a:p>
          <a:endParaRPr lang="en-US"/>
        </a:p>
      </dgm:t>
    </dgm:pt>
    <dgm:pt modelId="{680B0624-1BFD-4C44-A274-764B9DAECBD6}" type="pres">
      <dgm:prSet presAssocID="{D0C4D7FB-67A2-804A-88C9-0F885E69247B}" presName="parTrans" presStyleLbl="bgSibTrans2D1" presStyleIdx="2" presStyleCnt="4"/>
      <dgm:spPr/>
      <dgm:t>
        <a:bodyPr/>
        <a:lstStyle/>
        <a:p>
          <a:endParaRPr lang="en-US"/>
        </a:p>
      </dgm:t>
    </dgm:pt>
    <dgm:pt modelId="{F66B5588-DEA2-1D41-9FFE-C49E3F64B47F}" type="pres">
      <dgm:prSet presAssocID="{D65CC66A-E974-1141-B5CA-3E4BD8570E9D}" presName="node" presStyleLbl="node1" presStyleIdx="2" presStyleCnt="4">
        <dgm:presLayoutVars>
          <dgm:bulletEnabled val="1"/>
        </dgm:presLayoutVars>
      </dgm:prSet>
      <dgm:spPr/>
      <dgm:t>
        <a:bodyPr/>
        <a:lstStyle/>
        <a:p>
          <a:endParaRPr lang="en-US"/>
        </a:p>
      </dgm:t>
    </dgm:pt>
    <dgm:pt modelId="{3AF1B573-70FC-5445-A778-DA7901E7347F}" type="pres">
      <dgm:prSet presAssocID="{2D3678BF-5C11-1C49-A96A-F2E3ED8D117D}" presName="parTrans" presStyleLbl="bgSibTrans2D1" presStyleIdx="3" presStyleCnt="4"/>
      <dgm:spPr/>
      <dgm:t>
        <a:bodyPr/>
        <a:lstStyle/>
        <a:p>
          <a:endParaRPr lang="en-US"/>
        </a:p>
      </dgm:t>
    </dgm:pt>
    <dgm:pt modelId="{C21FD3CA-2CB6-7240-B8E5-34ADC5305A0E}" type="pres">
      <dgm:prSet presAssocID="{9B61CEB2-5C07-9E4E-82A8-970B2D427C3B}" presName="node" presStyleLbl="node1" presStyleIdx="3" presStyleCnt="4">
        <dgm:presLayoutVars>
          <dgm:bulletEnabled val="1"/>
        </dgm:presLayoutVars>
      </dgm:prSet>
      <dgm:spPr/>
      <dgm:t>
        <a:bodyPr/>
        <a:lstStyle/>
        <a:p>
          <a:endParaRPr lang="en-US"/>
        </a:p>
      </dgm:t>
    </dgm:pt>
  </dgm:ptLst>
  <dgm:cxnLst>
    <dgm:cxn modelId="{D15E7388-F2BB-1642-AABD-00727F50830F}" type="presOf" srcId="{9B61CEB2-5C07-9E4E-82A8-970B2D427C3B}" destId="{C21FD3CA-2CB6-7240-B8E5-34ADC5305A0E}" srcOrd="0" destOrd="0" presId="urn:microsoft.com/office/officeart/2005/8/layout/radial4"/>
    <dgm:cxn modelId="{6F0BECB4-52F6-264E-BDEE-58F6FD1E2070}" type="presOf" srcId="{4E993B90-2C23-8D4D-8424-910013C46C3A}" destId="{3E99FB45-7406-A744-BA85-7DD14CB42BA2}" srcOrd="0" destOrd="0" presId="urn:microsoft.com/office/officeart/2005/8/layout/radial4"/>
    <dgm:cxn modelId="{A77CDA79-D29F-9C4D-8505-68C39B839DBC}" type="presOf" srcId="{5220979C-10A2-7B45-9AAB-A695C75859D7}" destId="{BCDA0775-C07C-9B41-A0B7-3A3EC3CD39CD}" srcOrd="0" destOrd="0" presId="urn:microsoft.com/office/officeart/2005/8/layout/radial4"/>
    <dgm:cxn modelId="{7122454C-9BAB-154B-AE33-9E6A039CF067}" type="presOf" srcId="{D65CC66A-E974-1141-B5CA-3E4BD8570E9D}" destId="{F66B5588-DEA2-1D41-9FFE-C49E3F64B47F}" srcOrd="0" destOrd="0" presId="urn:microsoft.com/office/officeart/2005/8/layout/radial4"/>
    <dgm:cxn modelId="{5A299BC1-FEFA-2E4E-B1DC-47EB0FE3954B}" srcId="{E04EF220-13BA-D44E-A384-2A636B16C438}" destId="{C9FD0748-9778-E741-8C3A-6CA62E06A128}" srcOrd="1" destOrd="0" parTransId="{5220979C-10A2-7B45-9AAB-A695C75859D7}" sibTransId="{42ABC017-2B1C-6744-B0F5-0880A5C7B503}"/>
    <dgm:cxn modelId="{88B3712D-7441-5449-AEE2-FA95ACCDA8F1}" type="presOf" srcId="{C9FD0748-9778-E741-8C3A-6CA62E06A128}" destId="{F90BC259-918B-9947-B8A8-991A456341BC}" srcOrd="0" destOrd="0" presId="urn:microsoft.com/office/officeart/2005/8/layout/radial4"/>
    <dgm:cxn modelId="{793B1553-9415-0641-AD5A-7BBED3AAD508}" srcId="{E04EF220-13BA-D44E-A384-2A636B16C438}" destId="{D65CC66A-E974-1141-B5CA-3E4BD8570E9D}" srcOrd="2" destOrd="0" parTransId="{D0C4D7FB-67A2-804A-88C9-0F885E69247B}" sibTransId="{74127D8F-16A2-1B49-97AC-E04861B4E56B}"/>
    <dgm:cxn modelId="{748CF32B-B3C8-114B-BAB2-E95D1CFC8338}" type="presOf" srcId="{5F12C598-46DD-3242-BEAA-ADD4E884CB3E}" destId="{F7A897C4-4355-0440-A4F5-14BCA82FE303}" srcOrd="0" destOrd="0" presId="urn:microsoft.com/office/officeart/2005/8/layout/radial4"/>
    <dgm:cxn modelId="{B715F791-0E84-8D49-BC8D-E6E61553DB60}" type="presOf" srcId="{D0C4D7FB-67A2-804A-88C9-0F885E69247B}" destId="{680B0624-1BFD-4C44-A274-764B9DAECBD6}" srcOrd="0" destOrd="0" presId="urn:microsoft.com/office/officeart/2005/8/layout/radial4"/>
    <dgm:cxn modelId="{9D1A44A7-5363-5649-93BE-AA5F52825DAC}" type="presOf" srcId="{E04EF220-13BA-D44E-A384-2A636B16C438}" destId="{8E030EC7-8CEF-0A40-81CE-848DF786312A}" srcOrd="0" destOrd="0" presId="urn:microsoft.com/office/officeart/2005/8/layout/radial4"/>
    <dgm:cxn modelId="{0009953E-5AD6-B44C-8854-203BAD0018D0}" type="presOf" srcId="{D6477266-2065-9D46-9A9A-8E416B07CB5C}" destId="{63169CFC-4A1D-9B42-94AF-D56C1874267E}" srcOrd="0" destOrd="0" presId="urn:microsoft.com/office/officeart/2005/8/layout/radial4"/>
    <dgm:cxn modelId="{5607F3D6-2CBA-EB41-BC85-8A24F0F7F0E3}" type="presOf" srcId="{2D3678BF-5C11-1C49-A96A-F2E3ED8D117D}" destId="{3AF1B573-70FC-5445-A778-DA7901E7347F}" srcOrd="0" destOrd="0" presId="urn:microsoft.com/office/officeart/2005/8/layout/radial4"/>
    <dgm:cxn modelId="{FFAE20BB-E467-BB41-B009-552D35830879}" srcId="{E04EF220-13BA-D44E-A384-2A636B16C438}" destId="{4E993B90-2C23-8D4D-8424-910013C46C3A}" srcOrd="0" destOrd="0" parTransId="{5F12C598-46DD-3242-BEAA-ADD4E884CB3E}" sibTransId="{930CF9F7-DC10-1341-B963-30FF2336EF43}"/>
    <dgm:cxn modelId="{28799546-1B1F-E64F-BABC-1AEFA77740B9}" srcId="{D6477266-2065-9D46-9A9A-8E416B07CB5C}" destId="{E04EF220-13BA-D44E-A384-2A636B16C438}" srcOrd="0" destOrd="0" parTransId="{EB3B287C-96CC-5643-89C3-C2E807705E15}" sibTransId="{B2ED0F71-A2CA-5E4E-B113-ED7A6B08B941}"/>
    <dgm:cxn modelId="{C8B3C7FF-9FA6-7D40-B2DA-FFB62AADCF32}" srcId="{E04EF220-13BA-D44E-A384-2A636B16C438}" destId="{9B61CEB2-5C07-9E4E-82A8-970B2D427C3B}" srcOrd="3" destOrd="0" parTransId="{2D3678BF-5C11-1C49-A96A-F2E3ED8D117D}" sibTransId="{7B8AE31F-DCF1-4240-84DA-2D11A27C0E7C}"/>
    <dgm:cxn modelId="{AFE44580-FEB7-9A46-A864-8FAE8840B1AE}" type="presParOf" srcId="{63169CFC-4A1D-9B42-94AF-D56C1874267E}" destId="{8E030EC7-8CEF-0A40-81CE-848DF786312A}" srcOrd="0" destOrd="0" presId="urn:microsoft.com/office/officeart/2005/8/layout/radial4"/>
    <dgm:cxn modelId="{F8C3B8F5-FB63-9142-972B-BAB90FD99443}" type="presParOf" srcId="{63169CFC-4A1D-9B42-94AF-D56C1874267E}" destId="{F7A897C4-4355-0440-A4F5-14BCA82FE303}" srcOrd="1" destOrd="0" presId="urn:microsoft.com/office/officeart/2005/8/layout/radial4"/>
    <dgm:cxn modelId="{A9A33DF6-8E3B-B74F-8216-F387442F4FB8}" type="presParOf" srcId="{63169CFC-4A1D-9B42-94AF-D56C1874267E}" destId="{3E99FB45-7406-A744-BA85-7DD14CB42BA2}" srcOrd="2" destOrd="0" presId="urn:microsoft.com/office/officeart/2005/8/layout/radial4"/>
    <dgm:cxn modelId="{96631C5E-D6C3-AD45-AD46-E0D9A532D6BF}" type="presParOf" srcId="{63169CFC-4A1D-9B42-94AF-D56C1874267E}" destId="{BCDA0775-C07C-9B41-A0B7-3A3EC3CD39CD}" srcOrd="3" destOrd="0" presId="urn:microsoft.com/office/officeart/2005/8/layout/radial4"/>
    <dgm:cxn modelId="{1E540590-7FA8-FF45-97D1-485B3D8D5C05}" type="presParOf" srcId="{63169CFC-4A1D-9B42-94AF-D56C1874267E}" destId="{F90BC259-918B-9947-B8A8-991A456341BC}" srcOrd="4" destOrd="0" presId="urn:microsoft.com/office/officeart/2005/8/layout/radial4"/>
    <dgm:cxn modelId="{621870CC-A791-F14E-9839-B1775053F3CF}" type="presParOf" srcId="{63169CFC-4A1D-9B42-94AF-D56C1874267E}" destId="{680B0624-1BFD-4C44-A274-764B9DAECBD6}" srcOrd="5" destOrd="0" presId="urn:microsoft.com/office/officeart/2005/8/layout/radial4"/>
    <dgm:cxn modelId="{324C0214-5C05-9743-8F3C-B7D368DD4F57}" type="presParOf" srcId="{63169CFC-4A1D-9B42-94AF-D56C1874267E}" destId="{F66B5588-DEA2-1D41-9FFE-C49E3F64B47F}" srcOrd="6" destOrd="0" presId="urn:microsoft.com/office/officeart/2005/8/layout/radial4"/>
    <dgm:cxn modelId="{66170814-898E-E64A-8F59-67DA34763DC1}" type="presParOf" srcId="{63169CFC-4A1D-9B42-94AF-D56C1874267E}" destId="{3AF1B573-70FC-5445-A778-DA7901E7347F}" srcOrd="7" destOrd="0" presId="urn:microsoft.com/office/officeart/2005/8/layout/radial4"/>
    <dgm:cxn modelId="{087795AC-D178-3D4A-8E78-282422FC5DE7}" type="presParOf" srcId="{63169CFC-4A1D-9B42-94AF-D56C1874267E}" destId="{C21FD3CA-2CB6-7240-B8E5-34ADC5305A0E}" srcOrd="8"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3BA0BD-CF54-DB41-A5C0-5671EDAF5B36}">
      <dsp:nvSpPr>
        <dsp:cNvPr id="0" name=""/>
        <dsp:cNvSpPr/>
      </dsp:nvSpPr>
      <dsp:spPr>
        <a:xfrm>
          <a:off x="5357" y="1551582"/>
          <a:ext cx="1601390" cy="96083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Tool</a:t>
          </a:r>
          <a:endParaRPr lang="en-US" sz="2800" kern="1200" dirty="0"/>
        </a:p>
      </dsp:txBody>
      <dsp:txXfrm>
        <a:off x="5357" y="1551582"/>
        <a:ext cx="1601390" cy="960834"/>
      </dsp:txXfrm>
    </dsp:sp>
    <dsp:sp modelId="{B6A25300-F6AE-D443-8660-14A31BA0A716}">
      <dsp:nvSpPr>
        <dsp:cNvPr id="0" name=""/>
        <dsp:cNvSpPr/>
      </dsp:nvSpPr>
      <dsp:spPr>
        <a:xfrm>
          <a:off x="1766887" y="1833427"/>
          <a:ext cx="339494" cy="39714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1766887" y="1833427"/>
        <a:ext cx="339494" cy="397144"/>
      </dsp:txXfrm>
    </dsp:sp>
    <dsp:sp modelId="{2EDCCF01-E8D1-FA4C-BEA4-48845834E98D}">
      <dsp:nvSpPr>
        <dsp:cNvPr id="0" name=""/>
        <dsp:cNvSpPr/>
      </dsp:nvSpPr>
      <dsp:spPr>
        <a:xfrm>
          <a:off x="2247304" y="1551582"/>
          <a:ext cx="1601390" cy="96083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Strategy</a:t>
          </a:r>
          <a:endParaRPr lang="en-US" sz="2800" kern="1200" dirty="0"/>
        </a:p>
      </dsp:txBody>
      <dsp:txXfrm>
        <a:off x="2247304" y="1551582"/>
        <a:ext cx="1601390" cy="960834"/>
      </dsp:txXfrm>
    </dsp:sp>
    <dsp:sp modelId="{836220DF-D71D-F84F-9FCE-C2C41E1C2F91}">
      <dsp:nvSpPr>
        <dsp:cNvPr id="0" name=""/>
        <dsp:cNvSpPr/>
      </dsp:nvSpPr>
      <dsp:spPr>
        <a:xfrm>
          <a:off x="4008834" y="1833427"/>
          <a:ext cx="339494" cy="39714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4008834" y="1833427"/>
        <a:ext cx="339494" cy="397144"/>
      </dsp:txXfrm>
    </dsp:sp>
    <dsp:sp modelId="{554786A0-6B70-6742-859C-D8467322C085}">
      <dsp:nvSpPr>
        <dsp:cNvPr id="0" name=""/>
        <dsp:cNvSpPr/>
      </dsp:nvSpPr>
      <dsp:spPr>
        <a:xfrm>
          <a:off x="4489251" y="1551582"/>
          <a:ext cx="1601390" cy="96083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Outcome</a:t>
          </a:r>
          <a:endParaRPr lang="en-US" sz="2800" kern="1200" dirty="0"/>
        </a:p>
      </dsp:txBody>
      <dsp:txXfrm>
        <a:off x="4489251" y="1551582"/>
        <a:ext cx="1601390" cy="96083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4F1E0BA-962D-C347-8186-2209FBB19191}">
      <dsp:nvSpPr>
        <dsp:cNvPr id="0" name=""/>
        <dsp:cNvSpPr/>
      </dsp:nvSpPr>
      <dsp:spPr>
        <a:xfrm>
          <a:off x="4093" y="1055568"/>
          <a:ext cx="1861062" cy="12527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6248" tIns="206248" rIns="206248" bIns="110490" numCol="1" spcCol="1270" anchor="t" anchorCtr="0">
          <a:noAutofit/>
        </a:bodyPr>
        <a:lstStyle/>
        <a:p>
          <a:pPr lvl="0" algn="l" defTabSz="1289050">
            <a:lnSpc>
              <a:spcPct val="90000"/>
            </a:lnSpc>
            <a:spcBef>
              <a:spcPct val="0"/>
            </a:spcBef>
            <a:spcAft>
              <a:spcPct val="35000"/>
            </a:spcAft>
          </a:pPr>
          <a:r>
            <a:rPr lang="en-US" sz="2900" kern="1200" dirty="0" smtClean="0"/>
            <a:t>Outcome</a:t>
          </a:r>
          <a:endParaRPr lang="en-US" sz="2900" kern="1200" dirty="0"/>
        </a:p>
      </dsp:txBody>
      <dsp:txXfrm>
        <a:off x="4093" y="1055568"/>
        <a:ext cx="1861062" cy="744425"/>
      </dsp:txXfrm>
    </dsp:sp>
    <dsp:sp modelId="{4D9F0042-7FE5-B84C-A86B-8E1BA579A7FF}">
      <dsp:nvSpPr>
        <dsp:cNvPr id="0" name=""/>
        <dsp:cNvSpPr/>
      </dsp:nvSpPr>
      <dsp:spPr>
        <a:xfrm>
          <a:off x="385274" y="1799994"/>
          <a:ext cx="1861062" cy="16704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Same as f-2-f</a:t>
          </a:r>
          <a:endParaRPr lang="en-US" sz="2000" kern="1200" dirty="0"/>
        </a:p>
      </dsp:txBody>
      <dsp:txXfrm>
        <a:off x="385274" y="1799994"/>
        <a:ext cx="1861062" cy="1670400"/>
      </dsp:txXfrm>
    </dsp:sp>
    <dsp:sp modelId="{1FA4E545-62A2-9941-BF82-75E70A478849}">
      <dsp:nvSpPr>
        <dsp:cNvPr id="0" name=""/>
        <dsp:cNvSpPr/>
      </dsp:nvSpPr>
      <dsp:spPr>
        <a:xfrm>
          <a:off x="2147286" y="1196106"/>
          <a:ext cx="598116" cy="463350"/>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p>
      </dsp:txBody>
      <dsp:txXfrm>
        <a:off x="2147286" y="1196106"/>
        <a:ext cx="598116" cy="463350"/>
      </dsp:txXfrm>
    </dsp:sp>
    <dsp:sp modelId="{AD55F162-EE67-D54C-8AAE-64C2A8E08868}">
      <dsp:nvSpPr>
        <dsp:cNvPr id="0" name=""/>
        <dsp:cNvSpPr/>
      </dsp:nvSpPr>
      <dsp:spPr>
        <a:xfrm>
          <a:off x="2993677" y="1055568"/>
          <a:ext cx="1861062" cy="12527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6248" tIns="206248" rIns="206248" bIns="110490" numCol="1" spcCol="1270" anchor="t" anchorCtr="0">
          <a:noAutofit/>
        </a:bodyPr>
        <a:lstStyle/>
        <a:p>
          <a:pPr lvl="0" algn="l" defTabSz="1289050">
            <a:lnSpc>
              <a:spcPct val="90000"/>
            </a:lnSpc>
            <a:spcBef>
              <a:spcPct val="0"/>
            </a:spcBef>
            <a:spcAft>
              <a:spcPct val="35000"/>
            </a:spcAft>
          </a:pPr>
          <a:r>
            <a:rPr lang="en-US" sz="2900" kern="1200" dirty="0" smtClean="0"/>
            <a:t>Strategy</a:t>
          </a:r>
          <a:endParaRPr lang="en-US" sz="2900" kern="1200" dirty="0"/>
        </a:p>
      </dsp:txBody>
      <dsp:txXfrm>
        <a:off x="2993677" y="1055568"/>
        <a:ext cx="1861062" cy="744425"/>
      </dsp:txXfrm>
    </dsp:sp>
    <dsp:sp modelId="{33B8B1B7-B108-FA41-BEC8-0452A63DCC0F}">
      <dsp:nvSpPr>
        <dsp:cNvPr id="0" name=""/>
        <dsp:cNvSpPr/>
      </dsp:nvSpPr>
      <dsp:spPr>
        <a:xfrm>
          <a:off x="3374859" y="1799994"/>
          <a:ext cx="1861062" cy="16704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May be different</a:t>
          </a:r>
          <a:endParaRPr lang="en-US" sz="2000" kern="1200" dirty="0"/>
        </a:p>
      </dsp:txBody>
      <dsp:txXfrm>
        <a:off x="3374859" y="1799994"/>
        <a:ext cx="1861062" cy="1670400"/>
      </dsp:txXfrm>
    </dsp:sp>
    <dsp:sp modelId="{F88E205E-1188-BB40-A369-5AF494786BFF}">
      <dsp:nvSpPr>
        <dsp:cNvPr id="0" name=""/>
        <dsp:cNvSpPr/>
      </dsp:nvSpPr>
      <dsp:spPr>
        <a:xfrm>
          <a:off x="5136871" y="1196106"/>
          <a:ext cx="598116" cy="463350"/>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p>
      </dsp:txBody>
      <dsp:txXfrm>
        <a:off x="5136871" y="1196106"/>
        <a:ext cx="598116" cy="463350"/>
      </dsp:txXfrm>
    </dsp:sp>
    <dsp:sp modelId="{F11C07E6-9FEE-8E47-A1AD-FCFAA8CEF8D1}">
      <dsp:nvSpPr>
        <dsp:cNvPr id="0" name=""/>
        <dsp:cNvSpPr/>
      </dsp:nvSpPr>
      <dsp:spPr>
        <a:xfrm>
          <a:off x="5983262" y="1055568"/>
          <a:ext cx="1861062" cy="12527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6248" tIns="206248" rIns="206248" bIns="110490" numCol="1" spcCol="1270" anchor="t" anchorCtr="0">
          <a:noAutofit/>
        </a:bodyPr>
        <a:lstStyle/>
        <a:p>
          <a:pPr lvl="0" algn="l" defTabSz="1289050">
            <a:lnSpc>
              <a:spcPct val="90000"/>
            </a:lnSpc>
            <a:spcBef>
              <a:spcPct val="0"/>
            </a:spcBef>
            <a:spcAft>
              <a:spcPct val="35000"/>
            </a:spcAft>
          </a:pPr>
          <a:r>
            <a:rPr lang="en-US" sz="2900" kern="1200" dirty="0" smtClean="0"/>
            <a:t>Tool</a:t>
          </a:r>
          <a:endParaRPr lang="en-US" sz="2900" kern="1200" dirty="0"/>
        </a:p>
      </dsp:txBody>
      <dsp:txXfrm>
        <a:off x="5983262" y="1055568"/>
        <a:ext cx="1861062" cy="744425"/>
      </dsp:txXfrm>
    </dsp:sp>
    <dsp:sp modelId="{12380634-22AE-A742-AECA-013BFAE42762}">
      <dsp:nvSpPr>
        <dsp:cNvPr id="0" name=""/>
        <dsp:cNvSpPr/>
      </dsp:nvSpPr>
      <dsp:spPr>
        <a:xfrm>
          <a:off x="6364443" y="1799994"/>
          <a:ext cx="1861062" cy="167040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May be used in a different way</a:t>
          </a:r>
          <a:endParaRPr lang="en-US" sz="2000" kern="1200" dirty="0"/>
        </a:p>
      </dsp:txBody>
      <dsp:txXfrm>
        <a:off x="6364443" y="1799994"/>
        <a:ext cx="1861062" cy="16704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E030EC7-8CEF-0A40-81CE-848DF786312A}">
      <dsp:nvSpPr>
        <dsp:cNvPr id="0" name=""/>
        <dsp:cNvSpPr/>
      </dsp:nvSpPr>
      <dsp:spPr>
        <a:xfrm>
          <a:off x="2225040" y="2172962"/>
          <a:ext cx="1645920" cy="164592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Online Classroom</a:t>
          </a:r>
          <a:endParaRPr lang="en-US" sz="2100" kern="1200" dirty="0"/>
        </a:p>
      </dsp:txBody>
      <dsp:txXfrm>
        <a:off x="2225040" y="2172962"/>
        <a:ext cx="1645920" cy="1645920"/>
      </dsp:txXfrm>
    </dsp:sp>
    <dsp:sp modelId="{F7A897C4-4355-0440-A4F5-14BCA82FE303}">
      <dsp:nvSpPr>
        <dsp:cNvPr id="0" name=""/>
        <dsp:cNvSpPr/>
      </dsp:nvSpPr>
      <dsp:spPr>
        <a:xfrm rot="11700000">
          <a:off x="758329" y="2340572"/>
          <a:ext cx="1438394" cy="46908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E99FB45-7406-A744-BA85-7DD14CB42BA2}">
      <dsp:nvSpPr>
        <dsp:cNvPr id="0" name=""/>
        <dsp:cNvSpPr/>
      </dsp:nvSpPr>
      <dsp:spPr>
        <a:xfrm>
          <a:off x="1023" y="1763524"/>
          <a:ext cx="1563624" cy="12508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t>Learner Autonomy</a:t>
          </a:r>
          <a:endParaRPr lang="en-US" sz="1900" kern="1200" dirty="0"/>
        </a:p>
      </dsp:txBody>
      <dsp:txXfrm>
        <a:off x="1023" y="1763524"/>
        <a:ext cx="1563624" cy="1250899"/>
      </dsp:txXfrm>
    </dsp:sp>
    <dsp:sp modelId="{BCDA0775-C07C-9B41-A0B7-3A3EC3CD39CD}">
      <dsp:nvSpPr>
        <dsp:cNvPr id="0" name=""/>
        <dsp:cNvSpPr/>
      </dsp:nvSpPr>
      <dsp:spPr>
        <a:xfrm rot="14700000">
          <a:off x="1641679" y="1287837"/>
          <a:ext cx="1438394" cy="46908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90BC259-918B-9947-B8A8-991A456341BC}">
      <dsp:nvSpPr>
        <dsp:cNvPr id="0" name=""/>
        <dsp:cNvSpPr/>
      </dsp:nvSpPr>
      <dsp:spPr>
        <a:xfrm>
          <a:off x="1275118" y="245117"/>
          <a:ext cx="1563624" cy="12508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t>Active Participation</a:t>
          </a:r>
          <a:endParaRPr lang="en-US" sz="1900" kern="1200" dirty="0"/>
        </a:p>
      </dsp:txBody>
      <dsp:txXfrm>
        <a:off x="1275118" y="245117"/>
        <a:ext cx="1563624" cy="1250899"/>
      </dsp:txXfrm>
    </dsp:sp>
    <dsp:sp modelId="{680B0624-1BFD-4C44-A274-764B9DAECBD6}">
      <dsp:nvSpPr>
        <dsp:cNvPr id="0" name=""/>
        <dsp:cNvSpPr/>
      </dsp:nvSpPr>
      <dsp:spPr>
        <a:xfrm rot="17700000">
          <a:off x="3015926" y="1287837"/>
          <a:ext cx="1438394" cy="46908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66B5588-DEA2-1D41-9FFE-C49E3F64B47F}">
      <dsp:nvSpPr>
        <dsp:cNvPr id="0" name=""/>
        <dsp:cNvSpPr/>
      </dsp:nvSpPr>
      <dsp:spPr>
        <a:xfrm>
          <a:off x="3257257" y="245117"/>
          <a:ext cx="1563624" cy="12508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t>Collaboration and Community Building</a:t>
          </a:r>
          <a:endParaRPr lang="en-US" sz="1900" kern="1200" dirty="0"/>
        </a:p>
      </dsp:txBody>
      <dsp:txXfrm>
        <a:off x="3257257" y="245117"/>
        <a:ext cx="1563624" cy="1250899"/>
      </dsp:txXfrm>
    </dsp:sp>
    <dsp:sp modelId="{3AF1B573-70FC-5445-A778-DA7901E7347F}">
      <dsp:nvSpPr>
        <dsp:cNvPr id="0" name=""/>
        <dsp:cNvSpPr/>
      </dsp:nvSpPr>
      <dsp:spPr>
        <a:xfrm rot="20700000">
          <a:off x="3899275" y="2340572"/>
          <a:ext cx="1438394" cy="46908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21FD3CA-2CB6-7240-B8E5-34ADC5305A0E}">
      <dsp:nvSpPr>
        <dsp:cNvPr id="0" name=""/>
        <dsp:cNvSpPr/>
      </dsp:nvSpPr>
      <dsp:spPr>
        <a:xfrm>
          <a:off x="4531352" y="1763524"/>
          <a:ext cx="1563624" cy="1250899"/>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t>Authentic Assessment</a:t>
          </a:r>
          <a:endParaRPr lang="en-US" sz="1900" kern="1200" dirty="0"/>
        </a:p>
      </dsp:txBody>
      <dsp:txXfrm>
        <a:off x="4531352" y="1763524"/>
        <a:ext cx="1563624" cy="125089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20.emf"/><Relationship Id="rId1" Type="http://schemas.openxmlformats.org/officeDocument/2006/relationships/image" Target="../media/image1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7FB197B-B742-D04A-8612-31C924672C4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pitchFamily="-110"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pitchFamily="-110"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pitchFamily="-110"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pitchFamily="-11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4" Type="http://schemas.openxmlformats.org/officeDocument/2006/relationships/hyperlink" Target="http://coolpoolteacher.glogster.com/studentglogs" TargetMode="External"/><Relationship Id="rId1" Type="http://schemas.openxmlformats.org/officeDocument/2006/relationships/notesMaster" Target="../notesMasters/notesMaster1.xml"/><Relationship Id="rId2" Type="http://schemas.openxmlformats.org/officeDocument/2006/relationships/slide" Target="../slides/slide26.xml"/><Relationship Id="rId3" Type="http://schemas.openxmlformats.org/officeDocument/2006/relationships/hyperlink" Target="http://languagearts9.pbwiki.com/glogproject" TargetMode="External"/><Relationship Id="rId5" Type="http://schemas.openxmlformats.org/officeDocument/2006/relationships/hyperlink" Target="http://2pointohteaching.blogspot.com/2009/01/glogster-in-classroom-and-light-sabres.html"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4" Type="http://schemas.openxmlformats.org/officeDocument/2006/relationships/hyperlink" Target="http://pbl-online.org/end_in_mind/emexplore/emexplore4.html" TargetMode="External"/><Relationship Id="rId1" Type="http://schemas.openxmlformats.org/officeDocument/2006/relationships/notesMaster" Target="../notesMasters/notesMaster1.xml"/><Relationship Id="rId2" Type="http://schemas.openxmlformats.org/officeDocument/2006/relationships/slide" Target="../slides/slide44.xml"/><Relationship Id="rId3" Type="http://schemas.openxmlformats.org/officeDocument/2006/relationships/hyperlink" Target="http://www.21stcenturyskills.org/index.php?option=com_content&amp;task=view&amp;id=254&amp;Itemid=120"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546A80B-6310-0344-A773-7ED920B8721D}" type="slidenum">
              <a:rPr lang="en-US"/>
              <a:pPr/>
              <a:t>1</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dirty="0">
                <a:latin typeface="Times New Roman" pitchFamily="-110" charset="0"/>
              </a:rPr>
              <a:t>Background - program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Ning</a:t>
            </a:r>
            <a:endParaRPr lang="en-US" dirty="0" smtClean="0"/>
          </a:p>
          <a:p>
            <a:r>
              <a:rPr lang="en-US" dirty="0" err="1" smtClean="0"/>
              <a:t>Facebook</a:t>
            </a:r>
            <a:endParaRPr lang="en-US" dirty="0" smtClean="0"/>
          </a:p>
          <a:p>
            <a:r>
              <a:rPr lang="en-US" dirty="0" smtClean="0"/>
              <a:t>Professional Learning Communities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Technology</a:t>
            </a:r>
            <a:r>
              <a:rPr lang="en-US" baseline="0" dirty="0" smtClean="0"/>
              <a:t> years are equivalent to dog years</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Tool-centric vs. outcome-centric</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859AC0A3-6546-A54C-AEDD-A417F2A9F8C4}" type="slidenum">
              <a:rPr lang="en-US"/>
              <a:pPr/>
              <a:t>19</a:t>
            </a:fld>
            <a:endParaRPr 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Framework for thinking about planning instruction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Problem based learning, student centered teaching, collaboration, small group work and authentic performance based assessments all contribute to student academic performance (Lowes, 2005).</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Online learning can broaden the experiences and background of the learner.</a:t>
            </a:r>
          </a:p>
          <a:p>
            <a:endParaRPr lang="en-US" dirty="0">
              <a:latin typeface="Times New Roman" pitchFamily="-110"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E087BEAE-B4EE-5B4B-9D27-5E25236E40EA}" type="slidenum">
              <a:rPr lang="en-US"/>
              <a:pPr/>
              <a:t>21</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a:latin typeface="Times New Roman" pitchFamily="-110" charset="0"/>
              </a:rPr>
              <a:t>Self-regulating learning strategies have been found to have a positive relationship with the ability to think critically and use </a:t>
            </a:r>
            <a:r>
              <a:rPr lang="en-US" dirty="0" err="1">
                <a:latin typeface="Times New Roman" pitchFamily="-110" charset="0"/>
              </a:rPr>
              <a:t>metacognitive</a:t>
            </a:r>
            <a:r>
              <a:rPr lang="en-US" dirty="0">
                <a:latin typeface="Times New Roman" pitchFamily="-110" charset="0"/>
              </a:rPr>
              <a:t> strategies in online learning environments, which in turn may lead to higher achievement gains (</a:t>
            </a:r>
            <a:r>
              <a:rPr lang="en-US" dirty="0" err="1">
                <a:latin typeface="Times New Roman" pitchFamily="-110" charset="0"/>
              </a:rPr>
              <a:t>Artino</a:t>
            </a:r>
            <a:r>
              <a:rPr lang="en-US" dirty="0">
                <a:latin typeface="Times New Roman" pitchFamily="-110" charset="0"/>
              </a:rPr>
              <a:t> and Stephens 2006; </a:t>
            </a:r>
            <a:r>
              <a:rPr lang="en-US" dirty="0" err="1">
                <a:latin typeface="Times New Roman" pitchFamily="-110" charset="0"/>
              </a:rPr>
              <a:t>Kawachi</a:t>
            </a:r>
            <a:r>
              <a:rPr lang="en-US" dirty="0">
                <a:latin typeface="Times New Roman" pitchFamily="-110" charset="0"/>
              </a:rPr>
              <a:t> 2003; Meyer 2003).</a:t>
            </a:r>
          </a:p>
          <a:p>
            <a:endParaRPr lang="en-US" dirty="0" smtClean="0">
              <a:latin typeface="Times New Roman" pitchFamily="-110" charset="0"/>
            </a:endParaRPr>
          </a:p>
          <a:p>
            <a:endParaRPr lang="en-US" dirty="0">
              <a:latin typeface="Times New Roman" pitchFamily="-110"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70DBC0E6-C71E-8444-824D-C442B6DD816B}" type="slidenum">
              <a:rPr lang="en-US"/>
              <a:pPr/>
              <a:t>22</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US" dirty="0" smtClean="0">
                <a:latin typeface="Times New Roman" pitchFamily="-110" charset="0"/>
              </a:rPr>
              <a:t>Instructional learning aid: Static</a:t>
            </a:r>
            <a:r>
              <a:rPr lang="en-US" baseline="0" dirty="0" smtClean="0">
                <a:latin typeface="Times New Roman" pitchFamily="-110" charset="0"/>
              </a:rPr>
              <a:t> electricity properties</a:t>
            </a:r>
            <a:endParaRPr lang="en-US" dirty="0">
              <a:latin typeface="Times New Roman" pitchFamily="-110"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A3B4094-C607-B445-8946-0ED55CD7DA14}" type="slidenum">
              <a:rPr lang="en-US"/>
              <a:pPr/>
              <a:t>2</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en-US">
              <a:latin typeface="Times New Roman" pitchFamily="-110"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70DBC0E6-C71E-8444-824D-C442B6DD816B}" type="slidenum">
              <a:rPr lang="en-US"/>
              <a:pPr/>
              <a:t>24</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US" dirty="0" smtClean="0">
                <a:latin typeface="Times New Roman" pitchFamily="-110" charset="0"/>
              </a:rPr>
              <a:t>Early elementary students use </a:t>
            </a:r>
            <a:r>
              <a:rPr lang="en-US" dirty="0" err="1" smtClean="0">
                <a:latin typeface="Times New Roman" pitchFamily="-110" charset="0"/>
              </a:rPr>
              <a:t>Voicethread</a:t>
            </a:r>
            <a:r>
              <a:rPr lang="en-US" dirty="0" smtClean="0">
                <a:latin typeface="Times New Roman" pitchFamily="-110" charset="0"/>
              </a:rPr>
              <a:t> to demonstrate their thinking through visual representation along with audio description</a:t>
            </a:r>
            <a:endParaRPr lang="en-US" dirty="0">
              <a:latin typeface="Times New Roman" pitchFamily="-110"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70DBC0E6-C71E-8444-824D-C442B6DD816B}" type="slidenum">
              <a:rPr lang="en-US"/>
              <a:pPr/>
              <a:t>25</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sz="12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latin typeface="Times New Roman" pitchFamily="-110" charset="0"/>
              </a:rPr>
              <a:t>Savery</a:t>
            </a:r>
            <a:r>
              <a:rPr lang="en-US" dirty="0" smtClean="0">
                <a:latin typeface="Times New Roman" pitchFamily="-110" charset="0"/>
              </a:rPr>
              <a:t> (1994) contends that the more structured the learning environment, the harder it is for the learners to construct meaning based on their conceptual understandings. </a:t>
            </a:r>
          </a:p>
          <a:p>
            <a:endParaRPr lang="en-US" dirty="0">
              <a:latin typeface="Times New Roman" pitchFamily="-110"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70DBC0E6-C71E-8444-824D-C442B6DD816B}" type="slidenum">
              <a:rPr lang="en-US"/>
              <a:pPr/>
              <a:t>26</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US" dirty="0" smtClean="0"/>
              <a:t>Ninth grade language arts students participated in a </a:t>
            </a:r>
            <a:r>
              <a:rPr lang="en-US" dirty="0" smtClean="0">
                <a:hlinkClick r:id="rId3"/>
              </a:rPr>
              <a:t>Glogster poetry project</a:t>
            </a:r>
            <a:r>
              <a:rPr lang="en-US" dirty="0" smtClean="0"/>
              <a:t>. Their teacher, Jared Nichol, linked to each student's poetry on his </a:t>
            </a:r>
            <a:r>
              <a:rPr lang="en-US" dirty="0" smtClean="0">
                <a:hlinkClick r:id="rId4"/>
              </a:rPr>
              <a:t>Student Poetry Glogs</a:t>
            </a:r>
            <a:r>
              <a:rPr lang="en-US" dirty="0" smtClean="0"/>
              <a:t> page. And then he blogged about it: </a:t>
            </a:r>
            <a:r>
              <a:rPr lang="en-US" dirty="0" smtClean="0">
                <a:hlinkClick r:id="rId5"/>
              </a:rPr>
              <a:t>Journey's in 2.0 Teaching</a:t>
            </a:r>
            <a:r>
              <a:rPr lang="en-US" dirty="0" smtClean="0"/>
              <a:t> blog.</a:t>
            </a:r>
            <a:endParaRPr lang="en-US" dirty="0">
              <a:latin typeface="Times New Roman" pitchFamily="-110"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239DE398-246C-3440-A402-C35C1BB76564}" type="slidenum">
              <a:rPr lang="en-US"/>
              <a:pPr/>
              <a:t>27</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dirty="0" smtClean="0">
              <a:latin typeface="Times New Roman" pitchFamily="-110" charset="0"/>
            </a:endParaRPr>
          </a:p>
          <a:p>
            <a:endParaRPr lang="en-US" dirty="0" smtClean="0">
              <a:latin typeface="Times New Roman" pitchFamily="-110" charset="0"/>
            </a:endParaRPr>
          </a:p>
          <a:p>
            <a:endParaRPr lang="en-US" dirty="0" smtClean="0">
              <a:latin typeface="Times New Roman" pitchFamily="-110" charset="0"/>
            </a:endParaRPr>
          </a:p>
          <a:p>
            <a:endParaRPr lang="en-US" dirty="0">
              <a:latin typeface="Times New Roman" pitchFamily="-110"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47BE5F5D-BF79-6C43-8002-C7F242887CDD}" type="slidenum">
              <a:rPr lang="en-US"/>
              <a:pPr/>
              <a:t>30</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a:lnSpc>
                <a:spcPct val="90000"/>
              </a:lnSpc>
            </a:pPr>
            <a:endParaRPr lang="en-US" dirty="0">
              <a:latin typeface="Times New Roman" pitchFamily="-110"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www.kidscom.com</a:t>
            </a:r>
            <a:r>
              <a:rPr lang="en-US" dirty="0" smtClean="0"/>
              <a:t>/</a:t>
            </a:r>
          </a:p>
        </p:txBody>
      </p:sp>
      <p:sp>
        <p:nvSpPr>
          <p:cNvPr id="4" name="Slide Number Placeholder 3"/>
          <p:cNvSpPr>
            <a:spLocks noGrp="1"/>
          </p:cNvSpPr>
          <p:nvPr>
            <p:ph type="sldNum" sz="quarter" idx="10"/>
          </p:nvPr>
        </p:nvSpPr>
        <p:spPr/>
        <p:txBody>
          <a:bodyPr/>
          <a:lstStyle/>
          <a:p>
            <a:fld id="{C7FB197B-B742-D04A-8612-31C924672C4C}" type="slidenum">
              <a:rPr lang="en-US" smtClean="0"/>
              <a:pPr/>
              <a:t>32</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Global </a:t>
            </a:r>
            <a:r>
              <a:rPr lang="en-US" dirty="0" err="1" smtClean="0"/>
              <a:t>SchoolNet's</a:t>
            </a:r>
            <a:r>
              <a:rPr lang="en-US" dirty="0" smtClean="0"/>
              <a:t> mission is to support 21st century learning and improve academic performance through content driven collaboration. We engage teachers and K-12 students in meaningful project learning exchanges worldwide to develop science, math, literacy and communication skills, foster teamwork, civic responsibility and collaboration, encourage workforce preparedness and create multi-cultural understanding.  </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33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http://www.my.kidscom.com/jsp_a01_mkc/jsp_a01_b01_pb/planets.jsp</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34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Movement from teacher-centered to learner-centered – networked</a:t>
            </a:r>
            <a:r>
              <a:rPr lang="en-US" baseline="0" dirty="0" smtClean="0"/>
              <a:t> learning environment.</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FD120225-F158-D24F-9DDD-7AFFDA2816A8}" type="slidenum">
              <a:rPr lang="en-US"/>
              <a:pPr/>
              <a:t>35</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dirty="0">
              <a:latin typeface="Times New Roman" pitchFamily="-110"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E4584FE5-FCAE-024A-8FFB-D7BE3D502EEC}" type="slidenum">
              <a:rPr lang="en-US"/>
              <a:pPr/>
              <a:t>36</a:t>
            </a:fld>
            <a:endParaRPr lang="en-US"/>
          </a:p>
        </p:txBody>
      </p:sp>
      <p:sp>
        <p:nvSpPr>
          <p:cNvPr id="66563"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ln/>
        </p:spPr>
        <p:txBody>
          <a:bodyPr/>
          <a:lstStyle/>
          <a:p>
            <a:r>
              <a:rPr lang="en-US" dirty="0" err="1" smtClean="0">
                <a:latin typeface="Times New Roman" pitchFamily="-110" charset="0"/>
              </a:rPr>
              <a:t>Kidscom.com</a:t>
            </a:r>
            <a:r>
              <a:rPr lang="en-US" dirty="0" smtClean="0">
                <a:latin typeface="Times New Roman" pitchFamily="-110" charset="0"/>
              </a:rPr>
              <a:t> – sustainable</a:t>
            </a:r>
            <a:r>
              <a:rPr lang="en-US" baseline="0" dirty="0" smtClean="0">
                <a:latin typeface="Times New Roman" pitchFamily="-110" charset="0"/>
              </a:rPr>
              <a:t> role play game</a:t>
            </a:r>
            <a:endParaRPr lang="en-US" dirty="0" smtClean="0">
              <a:latin typeface="Times New Roman" pitchFamily="-110" charset="0"/>
            </a:endParaRPr>
          </a:p>
          <a:p>
            <a:r>
              <a:rPr lang="en-US" dirty="0" err="1" smtClean="0">
                <a:latin typeface="Times New Roman" pitchFamily="-110" charset="0"/>
              </a:rPr>
              <a:t>Dorrie</a:t>
            </a:r>
            <a:r>
              <a:rPr lang="en-US" dirty="0" smtClean="0">
                <a:latin typeface="Times New Roman" pitchFamily="-110" charset="0"/>
              </a:rPr>
              <a:t> Fussy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ECFAC79F-7358-FE4C-B011-83E515DD3629}" type="slidenum">
              <a:rPr lang="en-US"/>
              <a:pPr/>
              <a:t>37</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dirty="0">
              <a:latin typeface="Times New Roman" pitchFamily="-110"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E4584FE5-FCAE-024A-8FFB-D7BE3D502EEC}" type="slidenum">
              <a:rPr lang="en-US"/>
              <a:pPr/>
              <a:t>38</a:t>
            </a:fld>
            <a:endParaRPr lang="en-US"/>
          </a:p>
        </p:txBody>
      </p:sp>
      <p:sp>
        <p:nvSpPr>
          <p:cNvPr id="66563"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ln/>
        </p:spPr>
        <p:txBody>
          <a:bodyPr/>
          <a:lstStyle/>
          <a:p>
            <a:endParaRPr lang="en-US" dirty="0" smtClean="0">
              <a:latin typeface="Times New Roman" pitchFamily="-110"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E4584FE5-FCAE-024A-8FFB-D7BE3D502EEC}" type="slidenum">
              <a:rPr lang="en-US"/>
              <a:pPr/>
              <a:t>39</a:t>
            </a:fld>
            <a:endParaRPr lang="en-US"/>
          </a:p>
        </p:txBody>
      </p:sp>
      <p:sp>
        <p:nvSpPr>
          <p:cNvPr id="66563"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ln/>
        </p:spPr>
        <p:txBody>
          <a:bodyPr/>
          <a:lstStyle/>
          <a:p>
            <a:endParaRPr lang="en-US" dirty="0" smtClean="0">
              <a:latin typeface="Times New Roman" pitchFamily="-110"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0D6018B8-5FBA-ED42-9D4F-5C3A26AD48BD}" type="slidenum">
              <a:rPr lang="en-US"/>
              <a:pPr/>
              <a:t>40</a:t>
            </a:fld>
            <a:endParaRPr 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dirty="0" smtClean="0">
                <a:latin typeface="Times New Roman" pitchFamily="-110" charset="0"/>
              </a:rPr>
              <a:t>Self- explanation and self-evaluation</a:t>
            </a:r>
            <a:endParaRPr lang="en-US" dirty="0">
              <a:latin typeface="Times New Roman" pitchFamily="-110"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48E6F977-482E-854E-8FE2-5580B0B6C86F}" type="slidenum">
              <a:rPr lang="en-US"/>
              <a:pPr/>
              <a:t>41</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a:lnSpc>
                <a:spcPct val="90000"/>
              </a:lnSpc>
            </a:pPr>
            <a:endParaRPr lang="en-US" dirty="0" smtClean="0">
              <a:latin typeface="Times New Roman" pitchFamily="-110"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46C4BC46-BE94-D742-A0A7-31FCC15E5D2B}" type="slidenum">
              <a:rPr lang="en-US"/>
              <a:pPr/>
              <a:t>42</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r>
              <a:rPr lang="en-US" dirty="0" smtClean="0">
                <a:latin typeface="Times New Roman" pitchFamily="-110" charset="0"/>
              </a:rPr>
              <a:t>Our Environment</a:t>
            </a:r>
            <a:r>
              <a:rPr lang="en-US" baseline="0" dirty="0" smtClean="0">
                <a:latin typeface="Times New Roman" pitchFamily="-110" charset="0"/>
              </a:rPr>
              <a:t> Wiki</a:t>
            </a:r>
            <a:endParaRPr lang="en-US" dirty="0">
              <a:latin typeface="Times New Roman" pitchFamily="-110"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46C4BC46-BE94-D742-A0A7-31FCC15E5D2B}" type="slidenum">
              <a:rPr lang="en-US"/>
              <a:pPr/>
              <a:t>43</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r>
              <a:rPr lang="en-US" b="1" u="sng" dirty="0" smtClean="0"/>
              <a:t>Warranty</a:t>
            </a:r>
            <a:r>
              <a:rPr lang="en-US" b="1" u="sng" baseline="0" dirty="0" smtClean="0"/>
              <a:t> for You?</a:t>
            </a:r>
          </a:p>
          <a:p>
            <a:endParaRPr lang="en-US" b="1" u="sng" dirty="0" smtClean="0"/>
          </a:p>
          <a:p>
            <a:r>
              <a:rPr lang="en-US" b="1" u="sng" dirty="0" smtClean="0"/>
              <a:t>Overview</a:t>
            </a:r>
            <a:endParaRPr lang="en-US" dirty="0" smtClean="0"/>
          </a:p>
          <a:p>
            <a:r>
              <a:rPr lang="en-US" dirty="0" smtClean="0"/>
              <a:t>How can we use math to decide whether to purchase a product warranty, and how can we use this to better understand health insurance? In this lesson, we’ll use percents, probabilities and expected value to find out.</a:t>
            </a:r>
          </a:p>
          <a:p>
            <a:r>
              <a:rPr lang="en-US" b="1" u="sng" dirty="0" smtClean="0"/>
              <a:t>Essential Questions</a:t>
            </a:r>
            <a:endParaRPr lang="en-US" dirty="0" smtClean="0"/>
          </a:p>
          <a:p>
            <a:r>
              <a:rPr lang="en-US" dirty="0" smtClean="0"/>
              <a:t>How can we use percents and probabilities to determine expected value?</a:t>
            </a:r>
          </a:p>
          <a:p>
            <a:r>
              <a:rPr lang="en-US" dirty="0" smtClean="0"/>
              <a:t>How can we use expected value to compare how much a warranty </a:t>
            </a:r>
            <a:r>
              <a:rPr lang="en-US" i="1" dirty="0" smtClean="0"/>
              <a:t>costs</a:t>
            </a:r>
            <a:r>
              <a:rPr lang="en-US" dirty="0" smtClean="0"/>
              <a:t> to how much it’s </a:t>
            </a:r>
            <a:r>
              <a:rPr lang="en-US" i="1" dirty="0" smtClean="0"/>
              <a:t>worth</a:t>
            </a:r>
            <a:r>
              <a:rPr lang="en-US" dirty="0" smtClean="0"/>
              <a:t>?</a:t>
            </a:r>
          </a:p>
          <a:p>
            <a:r>
              <a:rPr lang="en-US" dirty="0" smtClean="0"/>
              <a:t>How can we use this to determine whether to purchase a product warranty?</a:t>
            </a:r>
          </a:p>
          <a:p>
            <a:r>
              <a:rPr lang="en-US" dirty="0" smtClean="0"/>
              <a:t>How is the decision to purchase a product warranty like/unlike the decision to purchase health insurance?</a:t>
            </a:r>
          </a:p>
          <a:p>
            <a:r>
              <a:rPr lang="en-US" dirty="0" smtClean="0"/>
              <a:t>How do consumers and health insurance companies value insurance differently, and what are the effects of this on health care in the United States?</a:t>
            </a:r>
          </a:p>
          <a:p>
            <a:endParaRPr lang="en-US" b="1" u="sng" dirty="0" smtClean="0"/>
          </a:p>
          <a:p>
            <a:endParaRPr lang="en-US" b="1" u="sng" dirty="0" smtClean="0"/>
          </a:p>
          <a:p>
            <a:r>
              <a:rPr lang="en-US" b="1" u="sng" dirty="0" smtClean="0"/>
              <a:t>Cell Phone Extravaganza </a:t>
            </a:r>
          </a:p>
          <a:p>
            <a:r>
              <a:rPr lang="en-US" b="1" u="sng" dirty="0" smtClean="0"/>
              <a:t>Overview</a:t>
            </a:r>
            <a:endParaRPr lang="en-US" dirty="0" smtClean="0"/>
          </a:p>
          <a:p>
            <a:r>
              <a:rPr lang="en-US" dirty="0" smtClean="0"/>
              <a:t>How do you pick the right cell phone plan? In this lesson, we’ll use piecewise functions to explore the various voice, messaging and data plans from Verizon and AT&amp;T. We’ll even look at some of the worst real-world examples of having the wrong plan. Think it doesn’t matter? We’ve got eighteen thousand ways to disagree!</a:t>
            </a:r>
          </a:p>
          <a:p>
            <a:r>
              <a:rPr lang="en-US" b="1" u="sng" dirty="0" smtClean="0"/>
              <a:t>Essential Questions</a:t>
            </a:r>
            <a:endParaRPr lang="en-US" dirty="0" smtClean="0"/>
          </a:p>
          <a:p>
            <a:r>
              <a:rPr lang="en-US" dirty="0" smtClean="0"/>
              <a:t>How do we write equations for different types of cell phone plans?</a:t>
            </a:r>
          </a:p>
          <a:p>
            <a:r>
              <a:rPr lang="en-US" dirty="0" smtClean="0"/>
              <a:t>How can we use tables, graphs and equations to determine the cheapest plan?</a:t>
            </a:r>
          </a:p>
          <a:p>
            <a:r>
              <a:rPr lang="en-US" dirty="0" smtClean="0"/>
              <a:t>How can we apply these skills to text message plans?</a:t>
            </a:r>
          </a:p>
          <a:p>
            <a:r>
              <a:rPr lang="en-US" dirty="0" smtClean="0"/>
              <a:t>What are the financial consequences of picking the wrong plan?</a:t>
            </a:r>
          </a:p>
          <a:p>
            <a:endParaRPr lang="en-US" dirty="0">
              <a:latin typeface="Times New Roman" pitchFamily="-110"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05B1D43-8AE6-AE46-ABF1-4386B3B93D31}" type="slidenum">
              <a:rPr lang="en-US"/>
              <a:pPr/>
              <a:t>44</a:t>
            </a:fld>
            <a:endParaRPr lang="en-US"/>
          </a:p>
        </p:txBody>
      </p:sp>
      <p:sp>
        <p:nvSpPr>
          <p:cNvPr id="68611"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ln/>
        </p:spPr>
        <p:txBody>
          <a:bodyPr/>
          <a:lstStyle/>
          <a:p>
            <a:pPr>
              <a:lnSpc>
                <a:spcPct val="80000"/>
              </a:lnSpc>
            </a:pPr>
            <a:r>
              <a:rPr lang="en-US" sz="1000" dirty="0">
                <a:latin typeface="Times New Roman" pitchFamily="-110" charset="0"/>
                <a:hlinkClick r:id="rId3"/>
              </a:rPr>
              <a:t>http://www.21stcenturyskills.org/index.php?option=com_content&amp;task=view&amp;id=254&amp;Itemid=120</a:t>
            </a:r>
            <a:endParaRPr lang="en-US" sz="1000" dirty="0">
              <a:latin typeface="Times New Roman" pitchFamily="-110" charset="0"/>
            </a:endParaRPr>
          </a:p>
          <a:p>
            <a:pPr>
              <a:lnSpc>
                <a:spcPct val="80000"/>
              </a:lnSpc>
            </a:pPr>
            <a:r>
              <a:rPr kumimoji="1" lang="en-US" sz="1000" dirty="0">
                <a:solidFill>
                  <a:schemeClr val="bg2"/>
                </a:solidFill>
                <a:latin typeface="Times New Roman" pitchFamily="-110" charset="0"/>
                <a:hlinkClick r:id="rId4"/>
              </a:rPr>
              <a:t>http://pbl-online.org/end_in_mind/emexplore/emexplore4.html</a:t>
            </a:r>
            <a:endParaRPr kumimoji="1" lang="en-US" sz="1000" dirty="0">
              <a:solidFill>
                <a:schemeClr val="bg2"/>
              </a:solidFill>
              <a:latin typeface="Times New Roman" pitchFamily="-110" charset="0"/>
            </a:endParaRPr>
          </a:p>
          <a:p>
            <a:pPr>
              <a:lnSpc>
                <a:spcPct val="80000"/>
              </a:lnSpc>
            </a:pPr>
            <a:endParaRPr lang="en-US" sz="1000" dirty="0" smtClean="0">
              <a:latin typeface="Times New Roman" pitchFamily="-110" charset="0"/>
            </a:endParaRPr>
          </a:p>
          <a:p>
            <a:pPr>
              <a:lnSpc>
                <a:spcPct val="80000"/>
              </a:lnSpc>
            </a:pPr>
            <a:endParaRPr lang="en-US" sz="1000" dirty="0" smtClean="0">
              <a:latin typeface="Times New Roman" pitchFamily="-110" charset="0"/>
            </a:endParaRPr>
          </a:p>
          <a:p>
            <a:pPr>
              <a:lnSpc>
                <a:spcPct val="80000"/>
              </a:lnSpc>
            </a:pPr>
            <a:r>
              <a:rPr lang="en-US" sz="1000" dirty="0">
                <a:latin typeface="Times New Roman" pitchFamily="-110" charset="0"/>
              </a:rPr>
              <a:t>The Partnership for 21st Century Skills (2004) has outlined some essential skills and attributes that a well-educated person should have in the 21st century: </a:t>
            </a:r>
          </a:p>
          <a:p>
            <a:pPr>
              <a:lnSpc>
                <a:spcPct val="80000"/>
              </a:lnSpc>
            </a:pPr>
            <a:r>
              <a:rPr lang="en-US" sz="1000" dirty="0">
                <a:latin typeface="Times New Roman" pitchFamily="-110" charset="0"/>
              </a:rPr>
              <a:t>Knowledge of core subjects interwoven with 21st-century themes of</a:t>
            </a:r>
          </a:p>
          <a:p>
            <a:pPr lvl="1">
              <a:lnSpc>
                <a:spcPct val="80000"/>
              </a:lnSpc>
            </a:pPr>
            <a:r>
              <a:rPr lang="en-US" sz="1000" dirty="0">
                <a:latin typeface="Times New Roman" pitchFamily="-110" charset="0"/>
              </a:rPr>
              <a:t>global awareness;</a:t>
            </a:r>
          </a:p>
          <a:p>
            <a:pPr lvl="1">
              <a:lnSpc>
                <a:spcPct val="80000"/>
              </a:lnSpc>
            </a:pPr>
            <a:r>
              <a:rPr lang="en-US" sz="1000" dirty="0">
                <a:latin typeface="Times New Roman" pitchFamily="-110" charset="0"/>
              </a:rPr>
              <a:t>financial, economic, business, and entrepreneurial literacy;</a:t>
            </a:r>
          </a:p>
          <a:p>
            <a:pPr lvl="1">
              <a:lnSpc>
                <a:spcPct val="80000"/>
              </a:lnSpc>
            </a:pPr>
            <a:r>
              <a:rPr lang="en-US" sz="1000" dirty="0">
                <a:latin typeface="Times New Roman" pitchFamily="-110" charset="0"/>
              </a:rPr>
              <a:t>civic literacy; and</a:t>
            </a:r>
          </a:p>
          <a:p>
            <a:pPr lvl="1">
              <a:lnSpc>
                <a:spcPct val="80000"/>
              </a:lnSpc>
            </a:pPr>
            <a:r>
              <a:rPr lang="en-US" sz="1000" dirty="0">
                <a:latin typeface="Times New Roman" pitchFamily="-110" charset="0"/>
              </a:rPr>
              <a:t>health literacy.</a:t>
            </a:r>
          </a:p>
          <a:p>
            <a:pPr>
              <a:lnSpc>
                <a:spcPct val="80000"/>
              </a:lnSpc>
            </a:pPr>
            <a:r>
              <a:rPr lang="en-US" sz="1000" dirty="0">
                <a:latin typeface="Times New Roman" pitchFamily="-110" charset="0"/>
              </a:rPr>
              <a:t>Learning and innovation skills for an increasingly complex life and work environment, including</a:t>
            </a:r>
          </a:p>
          <a:p>
            <a:pPr lvl="1">
              <a:lnSpc>
                <a:spcPct val="80000"/>
              </a:lnSpc>
            </a:pPr>
            <a:r>
              <a:rPr lang="en-US" sz="1000" dirty="0">
                <a:latin typeface="Times New Roman" pitchFamily="-110" charset="0"/>
              </a:rPr>
              <a:t>creativity and innovativeness,</a:t>
            </a:r>
          </a:p>
          <a:p>
            <a:pPr lvl="1">
              <a:lnSpc>
                <a:spcPct val="80000"/>
              </a:lnSpc>
            </a:pPr>
            <a:r>
              <a:rPr lang="en-US" sz="1000" dirty="0">
                <a:latin typeface="Times New Roman" pitchFamily="-110" charset="0"/>
              </a:rPr>
              <a:t>critical thinking and problem solving, and</a:t>
            </a:r>
          </a:p>
          <a:p>
            <a:pPr lvl="1">
              <a:lnSpc>
                <a:spcPct val="80000"/>
              </a:lnSpc>
            </a:pPr>
            <a:r>
              <a:rPr lang="en-US" sz="1000" dirty="0">
                <a:latin typeface="Times New Roman" pitchFamily="-110" charset="0"/>
              </a:rPr>
              <a:t>communication and collaboration.</a:t>
            </a:r>
          </a:p>
          <a:p>
            <a:pPr>
              <a:lnSpc>
                <a:spcPct val="80000"/>
              </a:lnSpc>
            </a:pPr>
            <a:r>
              <a:rPr lang="en-US" sz="1000" dirty="0">
                <a:latin typeface="Times New Roman" pitchFamily="-110" charset="0"/>
              </a:rPr>
              <a:t>Information, media, and technology skills for functioning in a rapidly changing environment, including</a:t>
            </a:r>
          </a:p>
          <a:p>
            <a:pPr lvl="1">
              <a:lnSpc>
                <a:spcPct val="80000"/>
              </a:lnSpc>
            </a:pPr>
            <a:r>
              <a:rPr lang="en-US" sz="1000" dirty="0">
                <a:latin typeface="Times New Roman" pitchFamily="-110" charset="0"/>
              </a:rPr>
              <a:t>information literacy,</a:t>
            </a:r>
          </a:p>
          <a:p>
            <a:pPr lvl="1">
              <a:lnSpc>
                <a:spcPct val="80000"/>
              </a:lnSpc>
            </a:pPr>
            <a:r>
              <a:rPr lang="en-US" sz="1000" dirty="0">
                <a:latin typeface="Times New Roman" pitchFamily="-110" charset="0"/>
              </a:rPr>
              <a:t>media literacy, and </a:t>
            </a:r>
          </a:p>
          <a:p>
            <a:pPr lvl="1">
              <a:lnSpc>
                <a:spcPct val="80000"/>
              </a:lnSpc>
            </a:pPr>
            <a:r>
              <a:rPr lang="en-US" sz="1000" dirty="0">
                <a:latin typeface="Times New Roman" pitchFamily="-110" charset="0"/>
              </a:rPr>
              <a:t>information, communications, and technology literacy.</a:t>
            </a:r>
          </a:p>
          <a:p>
            <a:pPr>
              <a:lnSpc>
                <a:spcPct val="80000"/>
              </a:lnSpc>
            </a:pPr>
            <a:r>
              <a:rPr lang="en-US" sz="1000" dirty="0">
                <a:latin typeface="Times New Roman" pitchFamily="-110" charset="0"/>
              </a:rPr>
              <a:t>Life and career skills for functioning in a globally competitive society, including</a:t>
            </a:r>
          </a:p>
          <a:p>
            <a:pPr lvl="1">
              <a:lnSpc>
                <a:spcPct val="80000"/>
              </a:lnSpc>
            </a:pPr>
            <a:r>
              <a:rPr lang="en-US" sz="1000" dirty="0">
                <a:latin typeface="Times New Roman" pitchFamily="-110" charset="0"/>
              </a:rPr>
              <a:t>flexibility and adaptability,</a:t>
            </a:r>
          </a:p>
          <a:p>
            <a:pPr lvl="1">
              <a:lnSpc>
                <a:spcPct val="80000"/>
              </a:lnSpc>
            </a:pPr>
            <a:r>
              <a:rPr lang="en-US" sz="1000" dirty="0">
                <a:latin typeface="Times New Roman" pitchFamily="-110" charset="0"/>
              </a:rPr>
              <a:t>initiative and self-direction,</a:t>
            </a:r>
          </a:p>
          <a:p>
            <a:pPr lvl="1">
              <a:lnSpc>
                <a:spcPct val="80000"/>
              </a:lnSpc>
            </a:pPr>
            <a:r>
              <a:rPr lang="en-US" sz="1000" dirty="0">
                <a:latin typeface="Times New Roman" pitchFamily="-110" charset="0"/>
              </a:rPr>
              <a:t>social and cross-cultural skills,</a:t>
            </a:r>
          </a:p>
          <a:p>
            <a:pPr lvl="1">
              <a:lnSpc>
                <a:spcPct val="80000"/>
              </a:lnSpc>
            </a:pPr>
            <a:r>
              <a:rPr lang="en-US" sz="1000" dirty="0">
                <a:latin typeface="Times New Roman" pitchFamily="-110" charset="0"/>
              </a:rPr>
              <a:t>productivity and accountability, and</a:t>
            </a:r>
          </a:p>
          <a:p>
            <a:pPr lvl="1">
              <a:lnSpc>
                <a:spcPct val="80000"/>
              </a:lnSpc>
            </a:pPr>
            <a:r>
              <a:rPr lang="en-US" sz="1000" dirty="0">
                <a:latin typeface="Times New Roman" pitchFamily="-110" charset="0"/>
              </a:rPr>
              <a:t>leadership and responsibility.</a:t>
            </a:r>
          </a:p>
          <a:p>
            <a:pPr>
              <a:lnSpc>
                <a:spcPct val="80000"/>
              </a:lnSpc>
            </a:pPr>
            <a:r>
              <a:rPr lang="en-US" sz="1000" b="1" dirty="0">
                <a:latin typeface="Times New Roman" pitchFamily="-110" charset="0"/>
              </a:rPr>
              <a:t>Reference</a:t>
            </a:r>
          </a:p>
          <a:p>
            <a:pPr>
              <a:lnSpc>
                <a:spcPct val="80000"/>
              </a:lnSpc>
            </a:pPr>
            <a:r>
              <a:rPr lang="en-US" sz="1000" dirty="0">
                <a:latin typeface="Times New Roman" pitchFamily="-110" charset="0"/>
              </a:rPr>
              <a:t>Partnership for 21st Century Skills. 2004. Framework for 21st century learning. http://www.21stcenturyskills.org/index.php?option=</a:t>
            </a:r>
            <a:r>
              <a:rPr lang="en-US" sz="1000" dirty="0" err="1">
                <a:latin typeface="Times New Roman" pitchFamily="-110" charset="0"/>
              </a:rPr>
              <a:t>com_content&amp;task</a:t>
            </a:r>
            <a:r>
              <a:rPr lang="en-US" sz="1000" dirty="0">
                <a:latin typeface="Times New Roman" pitchFamily="-110" charset="0"/>
              </a:rPr>
              <a:t>=</a:t>
            </a:r>
            <a:r>
              <a:rPr lang="en-US" sz="1000" dirty="0" err="1">
                <a:latin typeface="Times New Roman" pitchFamily="-110" charset="0"/>
              </a:rPr>
              <a:t>view&amp;id</a:t>
            </a:r>
            <a:r>
              <a:rPr lang="en-US" sz="1000" dirty="0">
                <a:latin typeface="Times New Roman" pitchFamily="-110" charset="0"/>
              </a:rPr>
              <a:t>=254&amp;Itemid=120 (accessed March 14, 2008).</a:t>
            </a:r>
          </a:p>
          <a:p>
            <a:pPr>
              <a:lnSpc>
                <a:spcPct val="80000"/>
              </a:lnSpc>
            </a:pPr>
            <a:endParaRPr lang="en-US" sz="1000" dirty="0">
              <a:latin typeface="Times New Roman" pitchFamily="-110" charset="0"/>
            </a:endParaRPr>
          </a:p>
          <a:p>
            <a:pPr>
              <a:lnSpc>
                <a:spcPct val="80000"/>
              </a:lnSpc>
            </a:pPr>
            <a:r>
              <a:rPr lang="en-US" sz="1000" dirty="0">
                <a:latin typeface="Times New Roman" pitchFamily="-110" charset="0"/>
              </a:rPr>
              <a:t>Habits of mind: </a:t>
            </a:r>
            <a:r>
              <a:rPr lang="en-US" sz="1000" dirty="0" err="1">
                <a:latin typeface="Times New Roman" pitchFamily="-110" charset="0"/>
              </a:rPr>
              <a:t>persistance</a:t>
            </a:r>
            <a:r>
              <a:rPr lang="en-US" sz="1000" dirty="0">
                <a:latin typeface="Times New Roman" pitchFamily="-110" charset="0"/>
              </a:rPr>
              <a:t>, problem solving, reflection, critical analysis, creativity, responsibility, life-long learning.</a:t>
            </a:r>
          </a:p>
          <a:p>
            <a:pPr>
              <a:lnSpc>
                <a:spcPct val="80000"/>
              </a:lnSpc>
            </a:pPr>
            <a:endParaRPr lang="en-US" sz="1000" dirty="0">
              <a:latin typeface="Times New Roman" pitchFamily="-110" charset="0"/>
            </a:endParaRPr>
          </a:p>
          <a:p>
            <a:pPr>
              <a:lnSpc>
                <a:spcPct val="90000"/>
              </a:lnSpc>
            </a:pPr>
            <a:r>
              <a:rPr lang="en-US" sz="1000" dirty="0" err="1">
                <a:latin typeface="Times New Roman" pitchFamily="-110" charset="0"/>
              </a:rPr>
              <a:t>e</a:t>
            </a:r>
            <a:r>
              <a:rPr lang="en-US" sz="1000" dirty="0">
                <a:latin typeface="Times New Roman" pitchFamily="-110" charset="0"/>
              </a:rPr>
              <a:t>-Learning environments that implement project-based learning strategies can facilitate the acquisition of 21st-century skills, particularly the use of information communications technology (Exhibit 5). </a:t>
            </a:r>
          </a:p>
          <a:p>
            <a:pPr>
              <a:lnSpc>
                <a:spcPct val="90000"/>
              </a:lnSpc>
            </a:pPr>
            <a:endParaRPr lang="en-US" sz="1000" dirty="0">
              <a:latin typeface="Times New Roman" pitchFamily="-110" charset="0"/>
            </a:endParaRPr>
          </a:p>
          <a:p>
            <a:pPr>
              <a:lnSpc>
                <a:spcPct val="90000"/>
              </a:lnSpc>
            </a:pPr>
            <a:r>
              <a:rPr lang="en-US" sz="1000" dirty="0">
                <a:latin typeface="Times New Roman" pitchFamily="-110" charset="0"/>
              </a:rPr>
              <a:t>The reflective qualities of text-based communication tools support the acquisition of communication, critical thinking, collaboration, and problem-solving skills (</a:t>
            </a:r>
            <a:r>
              <a:rPr lang="en-US" sz="1000" dirty="0" err="1">
                <a:latin typeface="Times New Roman" pitchFamily="-110" charset="0"/>
              </a:rPr>
              <a:t>Schallert</a:t>
            </a:r>
            <a:r>
              <a:rPr lang="en-US" sz="1000" dirty="0">
                <a:latin typeface="Times New Roman" pitchFamily="-110" charset="0"/>
              </a:rPr>
              <a:t> &amp; Reed, 2003).</a:t>
            </a:r>
          </a:p>
          <a:p>
            <a:pPr>
              <a:lnSpc>
                <a:spcPct val="90000"/>
              </a:lnSpc>
            </a:pPr>
            <a:endParaRPr lang="en-US" sz="1000" dirty="0">
              <a:latin typeface="Times New Roman" pitchFamily="-110" charset="0"/>
            </a:endParaRPr>
          </a:p>
          <a:p>
            <a:pPr>
              <a:lnSpc>
                <a:spcPct val="90000"/>
              </a:lnSpc>
            </a:pPr>
            <a:r>
              <a:rPr lang="en-US" sz="1000" dirty="0">
                <a:latin typeface="Times New Roman" pitchFamily="-110" charset="0"/>
              </a:rPr>
              <a:t>Importance: </a:t>
            </a:r>
          </a:p>
          <a:p>
            <a:pPr>
              <a:lnSpc>
                <a:spcPct val="90000"/>
              </a:lnSpc>
              <a:buFontTx/>
              <a:buAutoNum type="arabicPeriod"/>
            </a:pPr>
            <a:r>
              <a:rPr lang="en-US" sz="1000" dirty="0">
                <a:latin typeface="Times New Roman" pitchFamily="-110" charset="0"/>
              </a:rPr>
              <a:t>We often make the assumption that learners are adept at social communication tools. </a:t>
            </a:r>
          </a:p>
          <a:p>
            <a:pPr>
              <a:lnSpc>
                <a:spcPct val="90000"/>
              </a:lnSpc>
              <a:buFontTx/>
              <a:buAutoNum type="arabicPeriod"/>
            </a:pPr>
            <a:r>
              <a:rPr lang="en-US" sz="1000" dirty="0">
                <a:latin typeface="Times New Roman" pitchFamily="-110" charset="0"/>
              </a:rPr>
              <a:t>May not possess the skills necessary to use the tools to support their own learning – this often needs to be taught. </a:t>
            </a:r>
          </a:p>
          <a:p>
            <a:pPr>
              <a:lnSpc>
                <a:spcPct val="90000"/>
              </a:lnSpc>
              <a:buFontTx/>
              <a:buAutoNum type="arabicPeriod"/>
            </a:pPr>
            <a:r>
              <a:rPr lang="en-US" sz="1000" dirty="0">
                <a:latin typeface="Times New Roman" pitchFamily="-110" charset="0"/>
              </a:rPr>
              <a:t>Especially reflection and critical analysis – where immediacy is a way of life</a:t>
            </a:r>
          </a:p>
          <a:p>
            <a:pPr>
              <a:lnSpc>
                <a:spcPct val="90000"/>
              </a:lnSpc>
              <a:buFontTx/>
              <a:buAutoNum type="arabicPeriod"/>
            </a:pPr>
            <a:r>
              <a:rPr lang="en-US" sz="1000" b="1" dirty="0">
                <a:latin typeface="Times New Roman" pitchFamily="-110" charset="0"/>
              </a:rPr>
              <a:t>Project-based learning in online environments afford an opportunity to develop those skills in controlled instructional situations.</a:t>
            </a:r>
            <a:r>
              <a:rPr lang="en-US" sz="1000" dirty="0">
                <a:latin typeface="Times New Roman" pitchFamily="-110" charset="0"/>
              </a:rPr>
              <a:t> </a:t>
            </a:r>
          </a:p>
          <a:p>
            <a:pPr>
              <a:lnSpc>
                <a:spcPct val="90000"/>
              </a:lnSpc>
              <a:buFontTx/>
              <a:buAutoNum type="arabicPeriod"/>
            </a:pPr>
            <a:endParaRPr lang="en-US" sz="1000" dirty="0">
              <a:latin typeface="Times New Roman" pitchFamily="-110" charset="0"/>
            </a:endParaRPr>
          </a:p>
          <a:p>
            <a:pPr>
              <a:lnSpc>
                <a:spcPct val="90000"/>
              </a:lnSpc>
            </a:pPr>
            <a:endParaRPr lang="en-US" sz="1000" dirty="0">
              <a:latin typeface="Times New Roman" pitchFamily="-110" charset="0"/>
            </a:endParaRPr>
          </a:p>
          <a:p>
            <a:pPr>
              <a:lnSpc>
                <a:spcPct val="90000"/>
              </a:lnSpc>
            </a:pPr>
            <a:r>
              <a:rPr lang="en-US" sz="1000" dirty="0">
                <a:latin typeface="Times New Roman" pitchFamily="-110" charset="0"/>
              </a:rPr>
              <a:t>Along with greater awareness of computer technologies, learners acquire self-directed learning capabilities. Allowing learners to take control of their own learning through the development of autonomous learning strategies and acknowledging the value in their individual skills and knowledge promotes self-actualization and a commitment to lifelong learning </a:t>
            </a:r>
          </a:p>
          <a:p>
            <a:pPr>
              <a:lnSpc>
                <a:spcPct val="90000"/>
              </a:lnSpc>
            </a:pPr>
            <a:endParaRPr lang="en-US" sz="1000" dirty="0">
              <a:latin typeface="Times New Roman" pitchFamily="-110" charset="0"/>
            </a:endParaRPr>
          </a:p>
          <a:p>
            <a:pPr>
              <a:lnSpc>
                <a:spcPct val="90000"/>
              </a:lnSpc>
            </a:pPr>
            <a:endParaRPr lang="en-US" sz="1000" dirty="0">
              <a:latin typeface="Times New Roman" pitchFamily="-110"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 constructs</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45</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a:lstStyle/>
          <a:p>
            <a:fld id="{0B0F45B7-530A-7147-AE7C-E8AD42B7F1F9}" type="slidenum">
              <a:rPr lang="en-US"/>
              <a:pPr/>
              <a:t>46</a:t>
            </a:fld>
            <a:endParaRPr lang="en-US"/>
          </a:p>
        </p:txBody>
      </p:sp>
      <p:sp>
        <p:nvSpPr>
          <p:cNvPr id="3277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CA268274-E11A-0E41-852B-7DE671034750}" type="slidenum">
              <a:rPr lang="en-US" sz="1200">
                <a:latin typeface="Calibri" pitchFamily="-111" charset="0"/>
              </a:rPr>
              <a:pPr algn="r"/>
              <a:t>46</a:t>
            </a:fld>
            <a:endParaRPr lang="en-US" sz="1200">
              <a:latin typeface="Calibri" pitchFamily="-111" charset="0"/>
            </a:endParaRPr>
          </a:p>
        </p:txBody>
      </p:sp>
      <p:sp>
        <p:nvSpPr>
          <p:cNvPr id="3277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lvl="1">
              <a:lnSpc>
                <a:spcPct val="70000"/>
              </a:lnSpc>
            </a:pPr>
            <a:r>
              <a:rPr lang="en-US" dirty="0" smtClean="0">
                <a:ea typeface="MS PGothic" pitchFamily="34" charset="-128"/>
                <a:cs typeface="MS PGothic" pitchFamily="34" charset="-128"/>
              </a:rPr>
              <a:t>Math and geography-based children’s literature with hands-on related activities </a:t>
            </a:r>
          </a:p>
          <a:p>
            <a:pPr lvl="1">
              <a:lnSpc>
                <a:spcPct val="70000"/>
              </a:lnSpc>
            </a:pPr>
            <a:r>
              <a:rPr lang="en-US" dirty="0" smtClean="0">
                <a:ea typeface="MS PGothic" pitchFamily="34" charset="-128"/>
                <a:cs typeface="MS PGothic" pitchFamily="34" charset="-128"/>
              </a:rPr>
              <a:t>Cutting-edge technology tools. </a:t>
            </a:r>
          </a:p>
          <a:p>
            <a:pPr>
              <a:lnSpc>
                <a:spcPct val="70000"/>
              </a:lnSpc>
            </a:pPr>
            <a:r>
              <a:rPr lang="en-US" sz="2000" i="1" dirty="0" smtClean="0"/>
              <a:t>Real-time visual and verbal communication</a:t>
            </a:r>
            <a:r>
              <a:rPr lang="en-US" sz="2000" dirty="0" smtClean="0"/>
              <a:t>:</a:t>
            </a:r>
          </a:p>
          <a:p>
            <a:pPr lvl="1">
              <a:lnSpc>
                <a:spcPct val="70000"/>
              </a:lnSpc>
            </a:pPr>
            <a:r>
              <a:rPr lang="en-US" dirty="0" smtClean="0">
                <a:ea typeface="MS PGothic" pitchFamily="34" charset="-128"/>
                <a:cs typeface="MS PGothic" pitchFamily="34" charset="-128"/>
              </a:rPr>
              <a:t>teacher-to-students </a:t>
            </a:r>
          </a:p>
          <a:p>
            <a:pPr lvl="1">
              <a:lnSpc>
                <a:spcPct val="70000"/>
              </a:lnSpc>
            </a:pPr>
            <a:r>
              <a:rPr lang="en-US" dirty="0" smtClean="0">
                <a:ea typeface="MS PGothic" pitchFamily="34" charset="-128"/>
                <a:cs typeface="MS PGothic" pitchFamily="34" charset="-128"/>
              </a:rPr>
              <a:t>teacher to student</a:t>
            </a:r>
          </a:p>
          <a:p>
            <a:pPr lvl="1">
              <a:lnSpc>
                <a:spcPct val="70000"/>
              </a:lnSpc>
            </a:pPr>
            <a:r>
              <a:rPr lang="en-US" dirty="0" smtClean="0">
                <a:ea typeface="MS PGothic" pitchFamily="34" charset="-128"/>
                <a:cs typeface="MS PGothic" pitchFamily="34" charset="-128"/>
              </a:rPr>
              <a:t>student-to-student discussion in a small group setting.</a:t>
            </a:r>
          </a:p>
          <a:p>
            <a:pPr>
              <a:spcBef>
                <a:spcPct val="0"/>
              </a:spcBef>
            </a:pPr>
            <a:endParaRPr lang="en-US" dirty="0">
              <a:latin typeface="Times New Roman" pitchFamily="-111"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47</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ln>
            <a:miter lim="800000"/>
            <a:headEnd/>
            <a:tailEnd/>
          </a:ln>
        </p:spPr>
        <p:txBody>
          <a:bodyPr/>
          <a:lstStyle/>
          <a:p>
            <a:fld id="{CBEA5282-5517-C544-98B1-674D90040DE5}" type="slidenum">
              <a:rPr lang="en-US"/>
              <a:pPr/>
              <a:t>48</a:t>
            </a:fld>
            <a:endParaRPr lang="en-US"/>
          </a:p>
        </p:txBody>
      </p:sp>
      <p:sp>
        <p:nvSpPr>
          <p:cNvPr id="3686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B5E2FBEF-08FD-CE41-9269-EA6CBE859787}" type="slidenum">
              <a:rPr lang="en-US" sz="1200">
                <a:latin typeface="Calibri" pitchFamily="-111" charset="0"/>
              </a:rPr>
              <a:pPr algn="r"/>
              <a:t>48</a:t>
            </a:fld>
            <a:endParaRPr lang="en-US" sz="1200">
              <a:latin typeface="Calibri" pitchFamily="-111" charset="0"/>
            </a:endParaRPr>
          </a:p>
        </p:txBody>
      </p:sp>
      <p:sp>
        <p:nvSpPr>
          <p:cNvPr id="3686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buNone/>
            </a:pPr>
            <a:r>
              <a:rPr lang="en-US" dirty="0" smtClean="0"/>
              <a:t>Tool images</a:t>
            </a:r>
          </a:p>
          <a:p>
            <a:pPr>
              <a:buNone/>
            </a:pPr>
            <a:endParaRPr lang="en-US" dirty="0" smtClean="0"/>
          </a:p>
          <a:p>
            <a:pPr>
              <a:buNone/>
            </a:pPr>
            <a:r>
              <a:rPr lang="en-US" dirty="0" smtClean="0"/>
              <a:t>How Big is A Foot?  </a:t>
            </a:r>
          </a:p>
          <a:p>
            <a:pPr>
              <a:buNone/>
            </a:pPr>
            <a:r>
              <a:rPr lang="en-US" sz="2000" i="1" dirty="0" smtClean="0"/>
              <a:t>Rolf </a:t>
            </a:r>
            <a:r>
              <a:rPr lang="en-US" sz="2000" i="1" dirty="0" err="1" smtClean="0"/>
              <a:t>Myller</a:t>
            </a:r>
            <a:endParaRPr lang="en-US" sz="2000" i="1" dirty="0" smtClean="0"/>
          </a:p>
          <a:p>
            <a:pPr>
              <a:buNone/>
            </a:pPr>
            <a:endParaRPr lang="en-US" sz="2000" dirty="0" smtClean="0"/>
          </a:p>
          <a:p>
            <a:pPr marL="342900" lvl="1" indent="-342900">
              <a:buFont typeface="Arial" pitchFamily="-110" charset="0"/>
              <a:buChar char="•"/>
            </a:pPr>
            <a:r>
              <a:rPr lang="en-US" dirty="0" smtClean="0">
                <a:latin typeface="Calibri" pitchFamily="-111" charset="0"/>
              </a:rPr>
              <a:t>Complete the study guide reproducible making notes </a:t>
            </a:r>
          </a:p>
          <a:p>
            <a:pPr marL="342900" lvl="1" indent="-342900">
              <a:buFont typeface="Arial" pitchFamily="-110" charset="0"/>
              <a:buChar char="•"/>
            </a:pPr>
            <a:r>
              <a:rPr lang="en-US" dirty="0" smtClean="0">
                <a:latin typeface="Calibri" pitchFamily="-111" charset="0"/>
              </a:rPr>
              <a:t>Post the answers to the study guide questions in the Message Board </a:t>
            </a:r>
            <a:endParaRPr lang="en-US" sz="2000" dirty="0" smtClean="0">
              <a:latin typeface="Calibri" pitchFamily="-111" charset="0"/>
            </a:endParaRPr>
          </a:p>
          <a:p>
            <a:r>
              <a:rPr lang="en-US" sz="2000" dirty="0" smtClean="0">
                <a:latin typeface="Calibri" pitchFamily="-111" charset="0"/>
              </a:rPr>
              <a:t>Prepare for </a:t>
            </a:r>
            <a:r>
              <a:rPr lang="en-US" sz="2000" i="1" dirty="0" err="1" smtClean="0">
                <a:latin typeface="Calibri" pitchFamily="-111" charset="0"/>
              </a:rPr>
              <a:t>LiveLesson</a:t>
            </a:r>
            <a:r>
              <a:rPr lang="en-US" sz="2000" dirty="0" smtClean="0">
                <a:latin typeface="Calibri" pitchFamily="-111" charset="0"/>
              </a:rPr>
              <a:t> </a:t>
            </a:r>
            <a:endParaRPr lang="en-US" sz="2000" dirty="0" smtClean="0"/>
          </a:p>
          <a:p>
            <a:pPr marL="342900" lvl="2" indent="-342900"/>
            <a:r>
              <a:rPr lang="en-US" dirty="0" smtClean="0">
                <a:latin typeface="Calibri" pitchFamily="-111" charset="0"/>
              </a:rPr>
              <a:t>Write in Math Journal explaining why measurement is  so important.</a:t>
            </a:r>
          </a:p>
          <a:p>
            <a:pPr>
              <a:spcBef>
                <a:spcPct val="0"/>
              </a:spcBef>
            </a:pPr>
            <a:endParaRPr lang="en-US" dirty="0">
              <a:latin typeface="Times New Roman" pitchFamily="-111"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ln>
            <a:miter lim="800000"/>
            <a:headEnd/>
            <a:tailEnd/>
          </a:ln>
        </p:spPr>
        <p:txBody>
          <a:bodyPr/>
          <a:lstStyle/>
          <a:p>
            <a:fld id="{9E5CDA8D-C14E-204B-BBC0-2037ABB52CAD}" type="slidenum">
              <a:rPr lang="en-US"/>
              <a:pPr/>
              <a:t>49</a:t>
            </a:fld>
            <a:endParaRPr lang="en-US"/>
          </a:p>
        </p:txBody>
      </p:sp>
      <p:sp>
        <p:nvSpPr>
          <p:cNvPr id="37891" name="Slide Image Placeholder 1"/>
          <p:cNvSpPr>
            <a:spLocks noGrp="1" noRot="1" noChangeAspect="1" noTextEdit="1"/>
          </p:cNvSpPr>
          <p:nvPr>
            <p:ph type="sldImg"/>
          </p:nvPr>
        </p:nvSpPr>
        <p:spPr bwMode="auto">
          <a:noFill/>
          <a:ln>
            <a:solidFill>
              <a:srgbClr val="000000"/>
            </a:solidFill>
            <a:miter lim="800000"/>
            <a:headEnd/>
            <a:tailEnd/>
          </a:ln>
        </p:spPr>
      </p:sp>
      <p:sp>
        <p:nvSpPr>
          <p:cNvPr id="3789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atin typeface="Times New Roman" pitchFamily="-111" charset="0"/>
            </a:endParaRPr>
          </a:p>
        </p:txBody>
      </p:sp>
      <p:sp>
        <p:nvSpPr>
          <p:cNvPr id="3789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A1F211DB-6E49-FD4A-8C69-F46542D71331}" type="slidenum">
              <a:rPr lang="en-US" sz="1200">
                <a:latin typeface="Calibri" pitchFamily="-111" charset="0"/>
              </a:rPr>
              <a:pPr algn="r"/>
              <a:t>49</a:t>
            </a:fld>
            <a:endParaRPr lang="en-US" sz="1200">
              <a:latin typeface="Calibri" pitchFamily="-111"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noFill/>
          <a:ln>
            <a:miter lim="800000"/>
            <a:headEnd/>
            <a:tailEnd/>
          </a:ln>
        </p:spPr>
        <p:txBody>
          <a:bodyPr/>
          <a:lstStyle/>
          <a:p>
            <a:fld id="{673B0C38-41A5-CA45-B81F-BD998C7B3FB9}" type="slidenum">
              <a:rPr lang="en-US"/>
              <a:pPr/>
              <a:t>50</a:t>
            </a:fld>
            <a:endParaRPr lang="en-US"/>
          </a:p>
        </p:txBody>
      </p:sp>
      <p:sp>
        <p:nvSpPr>
          <p:cNvPr id="3993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312750EE-33B9-8C48-89DB-D00D4533B72A}" type="slidenum">
              <a:rPr lang="en-US" sz="1200">
                <a:latin typeface="Calibri" pitchFamily="-111" charset="0"/>
              </a:rPr>
              <a:pPr algn="r"/>
              <a:t>50</a:t>
            </a:fld>
            <a:endParaRPr lang="en-US" sz="1200">
              <a:latin typeface="Calibri" pitchFamily="-111" charset="0"/>
            </a:endParaRPr>
          </a:p>
        </p:txBody>
      </p:sp>
      <p:sp>
        <p:nvSpPr>
          <p:cNvPr id="3994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atin typeface="Times New Roman" pitchFamily="-111"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a:lstStyle/>
          <a:p>
            <a:fld id="{A48D2118-4E60-2848-AE44-7652FBCDB4F1}" type="slidenum">
              <a:rPr lang="en-US"/>
              <a:pPr/>
              <a:t>51</a:t>
            </a:fld>
            <a:endParaRPr lang="en-US"/>
          </a:p>
        </p:txBody>
      </p:sp>
      <p:sp>
        <p:nvSpPr>
          <p:cNvPr id="43011" name="Slide Image Placeholder 1"/>
          <p:cNvSpPr>
            <a:spLocks noGrp="1" noRot="1" noChangeAspect="1" noTextEdit="1"/>
          </p:cNvSpPr>
          <p:nvPr>
            <p:ph type="sldImg"/>
          </p:nvPr>
        </p:nvSpPr>
        <p:spPr bwMode="auto">
          <a:noFill/>
          <a:ln>
            <a:solidFill>
              <a:srgbClr val="000000"/>
            </a:solidFill>
            <a:miter lim="800000"/>
            <a:headEnd/>
            <a:tailEnd/>
          </a:ln>
        </p:spPr>
      </p:sp>
      <p:sp>
        <p:nvSpPr>
          <p:cNvPr id="4301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atin typeface="Times New Roman" pitchFamily="-111" charset="0"/>
            </a:endParaRPr>
          </a:p>
        </p:txBody>
      </p:sp>
      <p:sp>
        <p:nvSpPr>
          <p:cNvPr id="4301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56AC0478-7EB2-6646-A227-7439E68EA607}" type="slidenum">
              <a:rPr lang="en-US" sz="1200">
                <a:latin typeface="Calibri" pitchFamily="-111" charset="0"/>
              </a:rPr>
              <a:pPr algn="r"/>
              <a:t>51</a:t>
            </a:fld>
            <a:endParaRPr lang="en-US" sz="1200">
              <a:latin typeface="Calibri" pitchFamily="-111"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a:lstStyle/>
          <a:p>
            <a:fld id="{EA3E2EF1-1ED3-6749-927D-CBBF992E52EA}" type="slidenum">
              <a:rPr lang="en-US"/>
              <a:pPr/>
              <a:t>52</a:t>
            </a:fld>
            <a:endParaRPr lang="en-US"/>
          </a:p>
        </p:txBody>
      </p:sp>
      <p:sp>
        <p:nvSpPr>
          <p:cNvPr id="45059" name="Slide Image Placeholder 1"/>
          <p:cNvSpPr>
            <a:spLocks noGrp="1" noRot="1" noChangeAspect="1" noTextEdit="1"/>
          </p:cNvSpPr>
          <p:nvPr>
            <p:ph type="sldImg"/>
          </p:nvPr>
        </p:nvSpPr>
        <p:spPr bwMode="auto">
          <a:noFill/>
          <a:ln>
            <a:solidFill>
              <a:srgbClr val="000000"/>
            </a:solidFill>
            <a:miter lim="800000"/>
            <a:headEnd/>
            <a:tailEnd/>
          </a:ln>
        </p:spPr>
      </p:sp>
      <p:sp>
        <p:nvSpPr>
          <p:cNvPr id="4506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atin typeface="Times New Roman" pitchFamily="-111" charset="0"/>
            </a:endParaRPr>
          </a:p>
        </p:txBody>
      </p:sp>
      <p:sp>
        <p:nvSpPr>
          <p:cNvPr id="4506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460E9921-C022-094E-A32D-58B28132D7EC}" type="slidenum">
              <a:rPr lang="en-US" sz="1200">
                <a:latin typeface="Calibri" pitchFamily="-111" charset="0"/>
              </a:rPr>
              <a:pPr algn="r"/>
              <a:t>52</a:t>
            </a:fld>
            <a:endParaRPr lang="en-US" sz="1200">
              <a:latin typeface="Calibri" pitchFamily="-111"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53</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bwMode="auto">
          <a:noFill/>
          <a:ln>
            <a:miter lim="800000"/>
            <a:headEnd/>
            <a:tailEnd/>
          </a:ln>
        </p:spPr>
        <p:txBody>
          <a:bodyPr/>
          <a:lstStyle/>
          <a:p>
            <a:fld id="{26948F2D-15A3-0B43-BB93-4B0AAB25CCBE}" type="slidenum">
              <a:rPr lang="en-US"/>
              <a:pPr/>
              <a:t>57</a:t>
            </a:fld>
            <a:endParaRPr lang="en-US"/>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atin typeface="Times New Roman" pitchFamily="-11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a:lstStyle/>
          <a:p>
            <a:fld id="{217BFFB1-6290-0040-95B5-D144C42E1233}" type="slidenum">
              <a:rPr lang="en-US"/>
              <a:pPr/>
              <a:t>6</a:t>
            </a:fld>
            <a:endParaRPr lang="en-US"/>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a:latin typeface="Times New Roman" pitchFamily="-111" charset="0"/>
              </a:rPr>
              <a:t>Learner Autonomy     Scaffold learning to support the learner in the use of the design</a:t>
            </a:r>
          </a:p>
          <a:p>
            <a:pPr>
              <a:spcBef>
                <a:spcPct val="0"/>
              </a:spcBef>
            </a:pPr>
            <a:r>
              <a:rPr lang="en-US" dirty="0">
                <a:latin typeface="Times New Roman" pitchFamily="-111" charset="0"/>
              </a:rPr>
              <a:t>elements of the virtual learning environment. The scaffolding process engages and</a:t>
            </a:r>
          </a:p>
          <a:p>
            <a:pPr>
              <a:spcBef>
                <a:spcPct val="0"/>
              </a:spcBef>
            </a:pPr>
            <a:r>
              <a:rPr lang="en-US" dirty="0">
                <a:latin typeface="Times New Roman" pitchFamily="-111" charset="0"/>
              </a:rPr>
              <a:t>supports learning of the individual through the integration of a variety of instructional</a:t>
            </a:r>
            <a:endParaRPr lang="en-US" dirty="0" smtClean="0">
              <a:latin typeface="Times New Roman" pitchFamily="-111" charset="0"/>
            </a:endParaRPr>
          </a:p>
          <a:p>
            <a:pPr>
              <a:spcBef>
                <a:spcPct val="0"/>
              </a:spcBef>
            </a:pPr>
            <a:r>
              <a:rPr lang="en-US" dirty="0" smtClean="0">
                <a:latin typeface="Times New Roman" pitchFamily="-111" charset="0"/>
              </a:rPr>
              <a:t>Strategies</a:t>
            </a:r>
          </a:p>
          <a:p>
            <a:pPr>
              <a:spcBef>
                <a:spcPct val="0"/>
              </a:spcBef>
            </a:pPr>
            <a:endParaRPr lang="en-US" dirty="0" smtClean="0">
              <a:latin typeface="Times New Roman" pitchFamily="-111" charset="0"/>
            </a:endParaRPr>
          </a:p>
          <a:p>
            <a:pPr>
              <a:spcBef>
                <a:spcPct val="0"/>
              </a:spcBef>
            </a:pPr>
            <a:r>
              <a:rPr lang="en-US" dirty="0" smtClean="0">
                <a:latin typeface="Times New Roman" pitchFamily="-111" charset="0"/>
              </a:rPr>
              <a:t>Program level</a:t>
            </a:r>
          </a:p>
          <a:p>
            <a:pPr>
              <a:spcBef>
                <a:spcPct val="0"/>
              </a:spcBef>
            </a:pPr>
            <a:endParaRPr lang="en-US" dirty="0">
              <a:latin typeface="Times New Roman" pitchFamily="-11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Technology</a:t>
            </a:r>
            <a:r>
              <a:rPr lang="en-US" baseline="0" dirty="0" smtClean="0"/>
              <a:t> is the medium for delivering instruction</a:t>
            </a:r>
          </a:p>
          <a:p>
            <a:r>
              <a:rPr lang="en-US" baseline="0" dirty="0" smtClean="0"/>
              <a:t>Technology tools to follow</a:t>
            </a:r>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Evernote</a:t>
            </a:r>
            <a:endParaRPr lang="en-US" dirty="0" smtClean="0"/>
          </a:p>
          <a:p>
            <a:r>
              <a:rPr lang="en-US" dirty="0" err="1" smtClean="0"/>
              <a:t>Glogs</a:t>
            </a:r>
            <a:endParaRPr lang="en-US" dirty="0" smtClean="0"/>
          </a:p>
          <a:p>
            <a:r>
              <a:rPr lang="en-US" dirty="0" smtClean="0"/>
              <a:t>Blogs</a:t>
            </a:r>
          </a:p>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Google</a:t>
            </a:r>
          </a:p>
          <a:p>
            <a:r>
              <a:rPr lang="en-US" dirty="0" err="1" smtClean="0"/>
              <a:t>BaseCamp</a:t>
            </a:r>
            <a:endParaRPr lang="en-US" dirty="0" smtClean="0"/>
          </a:p>
          <a:p>
            <a:r>
              <a:rPr lang="en-US" dirty="0" err="1" smtClean="0"/>
              <a:t>Zoho</a:t>
            </a:r>
            <a:endParaRPr lang="en-US" dirty="0" smtClean="0"/>
          </a:p>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Video</a:t>
            </a:r>
          </a:p>
          <a:p>
            <a:r>
              <a:rPr lang="en-US" dirty="0" smtClean="0"/>
              <a:t>Animations</a:t>
            </a:r>
          </a:p>
          <a:p>
            <a:r>
              <a:rPr lang="en-US" dirty="0" smtClean="0"/>
              <a:t>Simulations</a:t>
            </a:r>
          </a:p>
          <a:p>
            <a:r>
              <a:rPr lang="en-US" dirty="0" err="1" smtClean="0"/>
              <a:t>Voki</a:t>
            </a:r>
            <a:r>
              <a:rPr lang="en-US" dirty="0" smtClean="0"/>
              <a:t>/site pals</a:t>
            </a:r>
          </a:p>
          <a:p>
            <a:r>
              <a:rPr lang="en-US" dirty="0" err="1" smtClean="0"/>
              <a:t>VoiceThread</a:t>
            </a:r>
            <a:endParaRPr lang="en-US" dirty="0" smtClean="0"/>
          </a:p>
          <a:p>
            <a:r>
              <a:rPr lang="en-US" dirty="0" err="1" smtClean="0"/>
              <a:t>Slideshare</a:t>
            </a:r>
            <a:endParaRPr lang="en-US" dirty="0" smtClean="0"/>
          </a:p>
          <a:p>
            <a:r>
              <a:rPr lang="en-US" dirty="0" err="1" smtClean="0"/>
              <a:t>Prezi</a:t>
            </a:r>
            <a:endParaRPr lang="en-US" dirty="0" smtClean="0"/>
          </a:p>
          <a:p>
            <a:endParaRPr lang="en-US" dirty="0"/>
          </a:p>
        </p:txBody>
      </p:sp>
      <p:sp>
        <p:nvSpPr>
          <p:cNvPr id="4" name="Slide Number Placeholder 3"/>
          <p:cNvSpPr>
            <a:spLocks noGrp="1"/>
          </p:cNvSpPr>
          <p:nvPr>
            <p:ph type="sldNum" sz="quarter" idx="10"/>
          </p:nvPr>
        </p:nvSpPr>
        <p:spPr/>
        <p:txBody>
          <a:bodyPr/>
          <a:lstStyle/>
          <a:p>
            <a:fld id="{C7FB197B-B742-D04A-8612-31C924672C4C}"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wrap="square" numCol="1" anchorCtr="0" compatLnSpc="1">
            <a:prstTxWarp prst="textNoShape">
              <a:avLst/>
            </a:prstTxWarp>
          </a:bodyPr>
          <a:lstStyle>
            <a:lvl1pPr>
              <a:defRPr>
                <a:solidFill>
                  <a:srgbClr val="898989"/>
                </a:solidFill>
                <a:latin typeface="Times New Roman" pitchFamily="-110" charset="0"/>
              </a:defRPr>
            </a:lvl1pPr>
          </a:lstStyle>
          <a:p>
            <a:fld id="{20C419E0-662D-224A-AEE3-0C7A2C4DC7AC}" type="datetimeFigureOut">
              <a:rPr lang="en-US"/>
              <a:pPr/>
              <a:t>11/3/10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B94A4F2-2E2A-6E48-9CEE-46CF53319FE1}" type="slidenum">
              <a:rPr lang="en-US"/>
              <a:pPr/>
              <a:t>‹#›</a:t>
            </a:fld>
            <a:endParaRPr lang="en-US"/>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02DDCC6-DCE3-3B47-A864-1DEECDDCFBEF}" type="slidenum">
              <a:rPr lang="en-US"/>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A61B15E-4794-7C43-8685-63A0875303BF}" type="slidenum">
              <a:rPr lang="en-US"/>
              <a:pPr/>
              <a:t>‹#›</a:t>
            </a:fld>
            <a:endParaRPr lang="en-US"/>
          </a:p>
        </p:txBody>
      </p:sp>
    </p:spTree>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609600"/>
            <a:ext cx="7467600" cy="5492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2133600"/>
            <a:ext cx="35814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2133600"/>
            <a:ext cx="35814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rtlCol="0"/>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AE9DB4D8-1079-6D42-8A35-D0FABB4145D5}" type="slidenum">
              <a:rPr lang="en-US"/>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AA80AB3-3BBD-B542-A69D-56262E970CFE}" type="slidenum">
              <a:rPr lang="en-US"/>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B9CEE5D6-F1FF-3C43-B114-7342FABDB0F0}" type="slidenum">
              <a:rPr lang="en-US"/>
              <a:pPr/>
              <a:t>‹#›</a:t>
            </a:fld>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0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41919F90-D8F4-4847-88BC-17EFE7B55CDC}" type="slidenum">
              <a:rPr lang="en-US"/>
              <a:pPr/>
              <a:t>‹#›</a:t>
            </a:fld>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10A839DB-7D43-1046-95A5-144CF34AC6BA}" type="slidenum">
              <a:rPr lang="en-US"/>
              <a:pPr/>
              <a:t>‹#›</a:t>
            </a:fld>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BCE165E1-CBCE-4642-AE9C-5CCF02843A30}" type="slidenum">
              <a:rPr lang="en-US"/>
              <a:pPr/>
              <a:t>‹#›</a:t>
            </a:fld>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C2CCC617-3FF7-6E45-8090-9BFBD2125B71}" type="slidenum">
              <a:rPr lang="en-US"/>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86E465-1D21-DF48-8A9A-6D993CE8D8A2}" type="slidenum">
              <a:rPr lang="en-US"/>
              <a:pPr/>
              <a:t>‹#›</a:t>
            </a:fld>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AAA1214-6862-A74C-842F-921A4346EE3E}" type="slidenum">
              <a:rPr lang="en-US"/>
              <a:pPr/>
              <a:t>‹#›</a:t>
            </a:fld>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pitchFamily="18"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pitchFamily="18"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7B2FDEF6-B863-9B4B-97A3-DE162751141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76"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7" r:id="rId12"/>
  </p:sldLayoutIdLst>
  <p:transition>
    <p:wipe dir="r"/>
  </p:transition>
  <p:timing>
    <p:tnLst>
      <p:par>
        <p:cTn id="1" dur="indefinite" restart="never" nodeType="tmRoot"/>
      </p:par>
    </p:tnLst>
  </p:timing>
  <p:txStyles>
    <p:titleStyle>
      <a:lvl1pPr algn="ctr" rtl="0" eaLnBrk="0" fontAlgn="base" hangingPunct="0">
        <a:spcBef>
          <a:spcPct val="0"/>
        </a:spcBef>
        <a:spcAft>
          <a:spcPct val="0"/>
        </a:spcAft>
        <a:defRPr sz="2400" b="1" kern="1200">
          <a:solidFill>
            <a:schemeClr val="tx1"/>
          </a:solidFill>
          <a:latin typeface="Verdana"/>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110" charset="0"/>
        <a:buChar char="•"/>
        <a:defRPr sz="2400" kern="1200">
          <a:solidFill>
            <a:schemeClr val="tx1"/>
          </a:solidFill>
          <a:latin typeface="Verdana"/>
          <a:ea typeface="+mn-ea"/>
          <a:cs typeface="+mn-cs"/>
        </a:defRPr>
      </a:lvl1pPr>
      <a:lvl2pPr marL="742950" indent="-285750" algn="l" rtl="0" eaLnBrk="0" fontAlgn="base" hangingPunct="0">
        <a:spcBef>
          <a:spcPct val="20000"/>
        </a:spcBef>
        <a:spcAft>
          <a:spcPct val="0"/>
        </a:spcAft>
        <a:buFont typeface="Arial" pitchFamily="-110" charset="0"/>
        <a:buChar char="–"/>
        <a:defRPr sz="2000" kern="1200">
          <a:solidFill>
            <a:schemeClr val="tx1"/>
          </a:solidFill>
          <a:latin typeface="Verdana"/>
          <a:ea typeface="ＭＳ Ｐゴシック" pitchFamily="-110" charset="-128"/>
          <a:cs typeface="+mn-cs"/>
        </a:defRPr>
      </a:lvl2pPr>
      <a:lvl3pPr marL="1143000" indent="-228600" algn="l" rtl="0" eaLnBrk="0" fontAlgn="base" hangingPunct="0">
        <a:spcBef>
          <a:spcPct val="20000"/>
        </a:spcBef>
        <a:spcAft>
          <a:spcPct val="0"/>
        </a:spcAft>
        <a:buFont typeface="Arial" pitchFamily="-110" charset="0"/>
        <a:buChar char="•"/>
        <a:defRPr sz="1800" kern="1200">
          <a:solidFill>
            <a:schemeClr val="tx1"/>
          </a:solidFill>
          <a:latin typeface="Verdana"/>
          <a:ea typeface="ＭＳ Ｐゴシック" pitchFamily="-110" charset="-128"/>
          <a:cs typeface="+mn-cs"/>
        </a:defRPr>
      </a:lvl3pPr>
      <a:lvl4pPr marL="1600200" indent="-228600" algn="l" rtl="0" eaLnBrk="0" fontAlgn="base" hangingPunct="0">
        <a:spcBef>
          <a:spcPct val="20000"/>
        </a:spcBef>
        <a:spcAft>
          <a:spcPct val="0"/>
        </a:spcAft>
        <a:buFont typeface="Arial" pitchFamily="-110" charset="0"/>
        <a:buChar char="–"/>
        <a:defRPr sz="1600" kern="1200">
          <a:solidFill>
            <a:schemeClr val="tx1"/>
          </a:solidFill>
          <a:latin typeface="Verdana"/>
          <a:ea typeface="ＭＳ Ｐゴシック" pitchFamily="-110" charset="-128"/>
          <a:cs typeface="+mn-cs"/>
        </a:defRPr>
      </a:lvl4pPr>
      <a:lvl5pPr marL="2057400" indent="-228600" algn="l" rtl="0" eaLnBrk="0" fontAlgn="base" hangingPunct="0">
        <a:spcBef>
          <a:spcPct val="20000"/>
        </a:spcBef>
        <a:spcAft>
          <a:spcPct val="0"/>
        </a:spcAft>
        <a:buFont typeface="Arial" pitchFamily="-110" charset="0"/>
        <a:buChar char="»"/>
        <a:defRPr sz="1400" kern="1200">
          <a:solidFill>
            <a:schemeClr val="tx1"/>
          </a:solidFill>
          <a:latin typeface="Verdana"/>
          <a:ea typeface="ＭＳ Ｐゴシック" pitchFamily="-110"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0.png"/><Relationship Id="rId5" Type="http://schemas.openxmlformats.org/officeDocument/2006/relationships/image" Target="../media/image22.png"/></Relationships>
</file>

<file path=ppt/slides/_rels/slide12.xml.rels><?xml version="1.0" encoding="UTF-8" standalone="yes"?>
<Relationships xmlns="http://schemas.openxmlformats.org/package/2006/relationships"><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3.png"/></Relationships>
</file>

<file path=ppt/slides/_rels/slide13.xml.rels><?xml version="1.0" encoding="UTF-8" standalone="yes"?>
<Relationships xmlns="http://schemas.openxmlformats.org/package/2006/relationships"><Relationship Id="rId6" Type="http://schemas.openxmlformats.org/officeDocument/2006/relationships/image" Target="../media/image28.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5.png"/><Relationship Id="rId5" Type="http://schemas.openxmlformats.org/officeDocument/2006/relationships/image" Target="../media/image27.png"/></Relationships>
</file>

<file path=ppt/slides/_rels/slide14.xml.rels><?xml version="1.0" encoding="UTF-8" standalone="yes"?>
<Relationships xmlns="http://schemas.openxmlformats.org/package/2006/relationships"><Relationship Id="rId6" Type="http://schemas.openxmlformats.org/officeDocument/2006/relationships/image" Target="../media/image32.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9.png"/><Relationship Id="rId5"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33.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3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2.xml"/><Relationship Id="rId4" Type="http://schemas.openxmlformats.org/officeDocument/2006/relationships/diagramLayout" Target="../diagrams/layout1.xml"/><Relationship Id="rId10" Type="http://schemas.openxmlformats.org/officeDocument/2006/relationships/diagramQuickStyle" Target="../diagrams/quickStyle2.xml"/><Relationship Id="rId5" Type="http://schemas.openxmlformats.org/officeDocument/2006/relationships/diagramQuickStyle" Target="../diagrams/quickStyle1.xml"/><Relationship Id="rId7" Type="http://schemas.microsoft.com/office/2007/relationships/diagramDrawing" Target="../diagrams/drawing1.xml"/><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15.xml"/><Relationship Id="rId9" Type="http://schemas.openxmlformats.org/officeDocument/2006/relationships/diagramLayout" Target="../diagrams/layout2.xml"/><Relationship Id="rId3" Type="http://schemas.openxmlformats.org/officeDocument/2006/relationships/diagramData" Target="../diagrams/data1.xml"/><Relationship Id="rId6" Type="http://schemas.openxmlformats.org/officeDocument/2006/relationships/diagramColors" Target="../diagrams/colors1.xml"/></Relationships>
</file>

<file path=ppt/slides/_rels/slide19.xml.rels><?xml version="1.0" encoding="UTF-8" standalone="yes"?>
<Relationships xmlns="http://schemas.openxmlformats.org/package/2006/relationships"><Relationship Id="rId4" Type="http://schemas.openxmlformats.org/officeDocument/2006/relationships/diagramLayout" Target="../diagrams/layout3.xml"/><Relationship Id="rId5" Type="http://schemas.openxmlformats.org/officeDocument/2006/relationships/diagramQuickStyle" Target="../diagrams/quickStyle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diagramData" Target="../diagrams/data3.xml"/><Relationship Id="rId6" Type="http://schemas.openxmlformats.org/officeDocument/2006/relationships/diagramColors" Target="../diagrams/colors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5" Type="http://schemas.openxmlformats.org/officeDocument/2006/relationships/image" Target="../media/image68.png"/><Relationship Id="rId31" Type="http://schemas.openxmlformats.org/officeDocument/2006/relationships/image" Target="../media/image64.png"/><Relationship Id="rId34" Type="http://schemas.openxmlformats.org/officeDocument/2006/relationships/image" Target="../media/image67.png"/><Relationship Id="rId39" Type="http://schemas.openxmlformats.org/officeDocument/2006/relationships/image" Target="../media/image72.png"/><Relationship Id="rId40" Type="http://schemas.openxmlformats.org/officeDocument/2006/relationships/image" Target="../media/image73.png"/><Relationship Id="rId7" Type="http://schemas.openxmlformats.org/officeDocument/2006/relationships/image" Target="../media/image40.png"/><Relationship Id="rId36" Type="http://schemas.openxmlformats.org/officeDocument/2006/relationships/image" Target="../media/image69.png"/><Relationship Id="rId1" Type="http://schemas.openxmlformats.org/officeDocument/2006/relationships/slideLayout" Target="../slideLayouts/slideLayout2.xml"/><Relationship Id="rId24" Type="http://schemas.openxmlformats.org/officeDocument/2006/relationships/image" Target="../media/image57.png"/><Relationship Id="rId25" Type="http://schemas.openxmlformats.org/officeDocument/2006/relationships/image" Target="../media/image58.png"/><Relationship Id="rId8" Type="http://schemas.openxmlformats.org/officeDocument/2006/relationships/image" Target="../media/image41.png"/><Relationship Id="rId13" Type="http://schemas.openxmlformats.org/officeDocument/2006/relationships/image" Target="../media/image46.png"/><Relationship Id="rId10" Type="http://schemas.openxmlformats.org/officeDocument/2006/relationships/image" Target="../media/image43.png"/><Relationship Id="rId32" Type="http://schemas.openxmlformats.org/officeDocument/2006/relationships/image" Target="../media/image65.png"/><Relationship Id="rId37" Type="http://schemas.openxmlformats.org/officeDocument/2006/relationships/image" Target="../media/image70.png"/><Relationship Id="rId12" Type="http://schemas.openxmlformats.org/officeDocument/2006/relationships/image" Target="../media/image45.png"/><Relationship Id="rId17" Type="http://schemas.openxmlformats.org/officeDocument/2006/relationships/image" Target="../media/image50.png"/><Relationship Id="rId9" Type="http://schemas.openxmlformats.org/officeDocument/2006/relationships/image" Target="../media/image42.png"/><Relationship Id="rId18" Type="http://schemas.openxmlformats.org/officeDocument/2006/relationships/image" Target="../media/image51.png"/><Relationship Id="rId3" Type="http://schemas.openxmlformats.org/officeDocument/2006/relationships/image" Target="../media/image36.png"/><Relationship Id="rId27" Type="http://schemas.openxmlformats.org/officeDocument/2006/relationships/image" Target="../media/image60.png"/><Relationship Id="rId14" Type="http://schemas.openxmlformats.org/officeDocument/2006/relationships/image" Target="../media/image47.png"/><Relationship Id="rId23" Type="http://schemas.openxmlformats.org/officeDocument/2006/relationships/image" Target="../media/image56.png"/><Relationship Id="rId4" Type="http://schemas.openxmlformats.org/officeDocument/2006/relationships/image" Target="../media/image37.png"/><Relationship Id="rId28" Type="http://schemas.openxmlformats.org/officeDocument/2006/relationships/image" Target="../media/image61.png"/><Relationship Id="rId26" Type="http://schemas.openxmlformats.org/officeDocument/2006/relationships/image" Target="../media/image59.png"/><Relationship Id="rId30" Type="http://schemas.openxmlformats.org/officeDocument/2006/relationships/image" Target="../media/image63.png"/><Relationship Id="rId11" Type="http://schemas.openxmlformats.org/officeDocument/2006/relationships/image" Target="../media/image44.png"/><Relationship Id="rId29" Type="http://schemas.openxmlformats.org/officeDocument/2006/relationships/image" Target="../media/image62.png"/><Relationship Id="rId6" Type="http://schemas.openxmlformats.org/officeDocument/2006/relationships/image" Target="../media/image39.png"/><Relationship Id="rId16" Type="http://schemas.openxmlformats.org/officeDocument/2006/relationships/image" Target="../media/image49.png"/><Relationship Id="rId33" Type="http://schemas.openxmlformats.org/officeDocument/2006/relationships/image" Target="../media/image66.png"/><Relationship Id="rId41" Type="http://schemas.openxmlformats.org/officeDocument/2006/relationships/image" Target="../media/image74.png"/><Relationship Id="rId5" Type="http://schemas.openxmlformats.org/officeDocument/2006/relationships/image" Target="../media/image38.png"/><Relationship Id="rId15" Type="http://schemas.openxmlformats.org/officeDocument/2006/relationships/image" Target="../media/image48.png"/><Relationship Id="rId19" Type="http://schemas.openxmlformats.org/officeDocument/2006/relationships/image" Target="../media/image52.png"/><Relationship Id="rId38" Type="http://schemas.openxmlformats.org/officeDocument/2006/relationships/image" Target="../media/image71.png"/><Relationship Id="rId20" Type="http://schemas.openxmlformats.org/officeDocument/2006/relationships/image" Target="../media/image53.png"/><Relationship Id="rId22" Type="http://schemas.openxmlformats.org/officeDocument/2006/relationships/image" Target="../media/image55.png"/><Relationship Id="rId21" Type="http://schemas.openxmlformats.org/officeDocument/2006/relationships/image" Target="../media/image54.png"/><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8" Type="http://schemas.openxmlformats.org/officeDocument/2006/relationships/image" Target="../media/image50.png"/><Relationship Id="rId4" Type="http://schemas.openxmlformats.org/officeDocument/2006/relationships/image" Target="../media/image44.png"/><Relationship Id="rId5" Type="http://schemas.openxmlformats.org/officeDocument/2006/relationships/image" Target="../media/image48.png"/><Relationship Id="rId7"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notesSlide" Target="../notesSlides/notesSlide18.xml"/><Relationship Id="rId9" Type="http://schemas.openxmlformats.org/officeDocument/2006/relationships/image" Target="../media/image74.png"/><Relationship Id="rId3" Type="http://schemas.openxmlformats.org/officeDocument/2006/relationships/image" Target="../media/image43.png"/><Relationship Id="rId6" Type="http://schemas.openxmlformats.org/officeDocument/2006/relationships/image" Target="../media/image67.png"/></Relationships>
</file>

<file path=ppt/slides/_rels/slide22.xml.rels><?xml version="1.0" encoding="UTF-8" standalone="yes"?>
<Relationships xmlns="http://schemas.openxmlformats.org/package/2006/relationships"><Relationship Id="rId4"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5.png"/></Relationships>
</file>

<file path=ppt/slides/_rels/slide23.xml.rels><?xml version="1.0" encoding="UTF-8" standalone="yes"?>
<Relationships xmlns="http://schemas.openxmlformats.org/package/2006/relationships"><Relationship Id="rId2" Type="http://schemas.openxmlformats.org/officeDocument/2006/relationships/image" Target="../media/image77.png"/><Relationship Id="rId3" Type="http://schemas.openxmlformats.org/officeDocument/2006/relationships/image" Target="../media/image7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image" Target="../media/image80.png"/><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7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8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82.png"/></Relationships>
</file>

<file path=ppt/slides/_rels/slide27.xml.rels><?xml version="1.0" encoding="UTF-8" standalone="yes"?>
<Relationships xmlns="http://schemas.openxmlformats.org/package/2006/relationships"><Relationship Id="rId8" Type="http://schemas.openxmlformats.org/officeDocument/2006/relationships/image" Target="../media/image85.png"/><Relationship Id="rId4" Type="http://schemas.openxmlformats.org/officeDocument/2006/relationships/image" Target="../media/image72.png"/><Relationship Id="rId5" Type="http://schemas.openxmlformats.org/officeDocument/2006/relationships/image" Target="../media/image84.png"/><Relationship Id="rId7" Type="http://schemas.openxmlformats.org/officeDocument/2006/relationships/image" Target="../media/image69.png"/><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1.png"/><Relationship Id="rId6" Type="http://schemas.openxmlformats.org/officeDocument/2006/relationships/image" Target="../media/image73.png"/></Relationships>
</file>

<file path=ppt/slides/_rels/slide2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87.png"/></Relationships>
</file>

<file path=ppt/slides/_rels/slide3.xml.rels><?xml version="1.0" encoding="UTF-8" standalone="yes"?>
<Relationships xmlns="http://schemas.openxmlformats.org/package/2006/relationships"><Relationship Id="rId4"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eg"/><Relationship Id="rId5" Type="http://schemas.openxmlformats.org/officeDocument/2006/relationships/image" Target="../media/image6.jpeg"/></Relationships>
</file>

<file path=ppt/slides/_rels/slide30.xml.rels><?xml version="1.0" encoding="UTF-8" standalone="yes"?>
<Relationships xmlns="http://schemas.openxmlformats.org/package/2006/relationships"><Relationship Id="rId4" Type="http://schemas.openxmlformats.org/officeDocument/2006/relationships/image" Target="../media/image90.png"/><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89.png"/><Relationship Id="rId5" Type="http://schemas.openxmlformats.org/officeDocument/2006/relationships/image" Target="../media/image9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hyperlink" Target="http://teacherstream.org"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92.png"/><Relationship Id="rId5" Type="http://schemas.openxmlformats.org/officeDocument/2006/relationships/image" Target="../media/image93.png"/></Relationships>
</file>

<file path=ppt/slides/_rels/slide33.xml.rels><?xml version="1.0" encoding="UTF-8" standalone="yes"?>
<Relationships xmlns="http://schemas.openxmlformats.org/package/2006/relationships"><Relationship Id="rId4" Type="http://schemas.openxmlformats.org/officeDocument/2006/relationships/image" Target="../media/image95.png"/><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94.png"/></Relationships>
</file>

<file path=ppt/slides/_rels/slide34.xml.rels><?xml version="1.0" encoding="UTF-8" standalone="yes"?>
<Relationships xmlns="http://schemas.openxmlformats.org/package/2006/relationships"><Relationship Id="rId4" Type="http://schemas.openxmlformats.org/officeDocument/2006/relationships/image" Target="../media/image97.png"/><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96.png"/></Relationships>
</file>

<file path=ppt/slides/_rels/slide35.xml.rels><?xml version="1.0" encoding="UTF-8" standalone="yes"?>
<Relationships xmlns="http://schemas.openxmlformats.org/package/2006/relationships"><Relationship Id="rId4" Type="http://schemas.openxmlformats.org/officeDocument/2006/relationships/image" Target="../media/image45.png"/><Relationship Id="rId5" Type="http://schemas.openxmlformats.org/officeDocument/2006/relationships/image" Target="../media/image69.png"/><Relationship Id="rId7"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9.png"/><Relationship Id="rId6" Type="http://schemas.openxmlformats.org/officeDocument/2006/relationships/image" Target="../media/image98.png"/></Relationships>
</file>

<file path=ppt/slides/_rels/slide36.xml.rels><?xml version="1.0" encoding="UTF-8" standalone="yes"?>
<Relationships xmlns="http://schemas.openxmlformats.org/package/2006/relationships"><Relationship Id="rId4" Type="http://schemas.openxmlformats.org/officeDocument/2006/relationships/image" Target="../media/image100.png"/><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99.png"/></Relationships>
</file>

<file path=ppt/slides/_rels/slide37.xml.rels><?xml version="1.0" encoding="UTF-8" standalone="yes"?>
<Relationships xmlns="http://schemas.openxmlformats.org/package/2006/relationships"><Relationship Id="rId4" Type="http://schemas.openxmlformats.org/officeDocument/2006/relationships/image" Target="../media/image102.png"/><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01.jpeg"/></Relationships>
</file>

<file path=ppt/slides/_rels/slide38.xml.rels><?xml version="1.0" encoding="UTF-8" standalone="yes"?>
<Relationships xmlns="http://schemas.openxmlformats.org/package/2006/relationships"><Relationship Id="rId4" Type="http://schemas.openxmlformats.org/officeDocument/2006/relationships/image" Target="../media/image104.png"/><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03.png"/><Relationship Id="rId5" Type="http://schemas.openxmlformats.org/officeDocument/2006/relationships/image" Target="../media/image105.jpeg"/></Relationships>
</file>

<file path=ppt/slides/_rels/slide39.xml.rels><?xml version="1.0" encoding="UTF-8" standalone="yes"?>
<Relationships xmlns="http://schemas.openxmlformats.org/package/2006/relationships"><Relationship Id="rId4"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0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image" Target="../media/image108.png"/><Relationship Id="rId5" Type="http://schemas.openxmlformats.org/officeDocument/2006/relationships/image" Target="../media/image38.png"/><Relationship Id="rId7"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6.png"/><Relationship Id="rId6" Type="http://schemas.openxmlformats.org/officeDocument/2006/relationships/image" Target="../media/image37.png"/></Relationships>
</file>

<file path=ppt/slides/_rels/slide41.xml.rels><?xml version="1.0" encoding="UTF-8" standalone="yes"?>
<Relationships xmlns="http://schemas.openxmlformats.org/package/2006/relationships"><Relationship Id="rId4"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09.png"/></Relationships>
</file>

<file path=ppt/slides/_rels/slide42.xml.rels><?xml version="1.0" encoding="UTF-8" standalone="yes"?>
<Relationships xmlns="http://schemas.openxmlformats.org/package/2006/relationships"><Relationship Id="rId4" Type="http://schemas.openxmlformats.org/officeDocument/2006/relationships/image" Target="../media/image112.png"/><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111.png"/></Relationships>
</file>

<file path=ppt/slides/_rels/slide43.xml.rels><?xml version="1.0" encoding="UTF-8" standalone="yes"?>
<Relationships xmlns="http://schemas.openxmlformats.org/package/2006/relationships"><Relationship Id="rId6" Type="http://schemas.openxmlformats.org/officeDocument/2006/relationships/hyperlink" Target="http://www.mathalicious.com/?p=1694" TargetMode="External"/><Relationship Id="rId4" Type="http://schemas.openxmlformats.org/officeDocument/2006/relationships/hyperlink" Target="http://www.mathalicious.com/?p=1547" TargetMode="External"/><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13.png"/><Relationship Id="rId5" Type="http://schemas.openxmlformats.org/officeDocument/2006/relationships/image" Target="../media/image11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5" Type="http://schemas.openxmlformats.org/officeDocument/2006/relationships/image" Target="../media/image68.png"/><Relationship Id="rId31" Type="http://schemas.openxmlformats.org/officeDocument/2006/relationships/image" Target="../media/image64.png"/><Relationship Id="rId34" Type="http://schemas.openxmlformats.org/officeDocument/2006/relationships/image" Target="../media/image67.png"/><Relationship Id="rId39" Type="http://schemas.openxmlformats.org/officeDocument/2006/relationships/image" Target="../media/image72.png"/><Relationship Id="rId40" Type="http://schemas.openxmlformats.org/officeDocument/2006/relationships/image" Target="../media/image73.png"/><Relationship Id="rId7" Type="http://schemas.openxmlformats.org/officeDocument/2006/relationships/image" Target="../media/image40.png"/><Relationship Id="rId36" Type="http://schemas.openxmlformats.org/officeDocument/2006/relationships/image" Target="../media/image69.png"/><Relationship Id="rId1" Type="http://schemas.openxmlformats.org/officeDocument/2006/relationships/slideLayout" Target="../slideLayouts/slideLayout2.xml"/><Relationship Id="rId24" Type="http://schemas.openxmlformats.org/officeDocument/2006/relationships/image" Target="../media/image57.png"/><Relationship Id="rId25" Type="http://schemas.openxmlformats.org/officeDocument/2006/relationships/image" Target="../media/image58.png"/><Relationship Id="rId8" Type="http://schemas.openxmlformats.org/officeDocument/2006/relationships/image" Target="../media/image41.png"/><Relationship Id="rId13" Type="http://schemas.openxmlformats.org/officeDocument/2006/relationships/image" Target="../media/image46.png"/><Relationship Id="rId10" Type="http://schemas.openxmlformats.org/officeDocument/2006/relationships/image" Target="../media/image43.png"/><Relationship Id="rId32" Type="http://schemas.openxmlformats.org/officeDocument/2006/relationships/image" Target="../media/image65.png"/><Relationship Id="rId37" Type="http://schemas.openxmlformats.org/officeDocument/2006/relationships/image" Target="../media/image70.png"/><Relationship Id="rId12" Type="http://schemas.openxmlformats.org/officeDocument/2006/relationships/image" Target="../media/image45.png"/><Relationship Id="rId17" Type="http://schemas.openxmlformats.org/officeDocument/2006/relationships/image" Target="../media/image50.png"/><Relationship Id="rId9" Type="http://schemas.openxmlformats.org/officeDocument/2006/relationships/image" Target="../media/image42.png"/><Relationship Id="rId18" Type="http://schemas.openxmlformats.org/officeDocument/2006/relationships/image" Target="../media/image51.png"/><Relationship Id="rId3" Type="http://schemas.openxmlformats.org/officeDocument/2006/relationships/image" Target="../media/image36.png"/><Relationship Id="rId27" Type="http://schemas.openxmlformats.org/officeDocument/2006/relationships/image" Target="../media/image60.png"/><Relationship Id="rId14" Type="http://schemas.openxmlformats.org/officeDocument/2006/relationships/image" Target="../media/image47.png"/><Relationship Id="rId23" Type="http://schemas.openxmlformats.org/officeDocument/2006/relationships/image" Target="../media/image56.png"/><Relationship Id="rId4" Type="http://schemas.openxmlformats.org/officeDocument/2006/relationships/image" Target="../media/image37.png"/><Relationship Id="rId28" Type="http://schemas.openxmlformats.org/officeDocument/2006/relationships/image" Target="../media/image61.png"/><Relationship Id="rId26" Type="http://schemas.openxmlformats.org/officeDocument/2006/relationships/image" Target="../media/image59.png"/><Relationship Id="rId30" Type="http://schemas.openxmlformats.org/officeDocument/2006/relationships/image" Target="../media/image63.png"/><Relationship Id="rId11" Type="http://schemas.openxmlformats.org/officeDocument/2006/relationships/image" Target="../media/image44.png"/><Relationship Id="rId29" Type="http://schemas.openxmlformats.org/officeDocument/2006/relationships/image" Target="../media/image62.png"/><Relationship Id="rId6" Type="http://schemas.openxmlformats.org/officeDocument/2006/relationships/image" Target="../media/image39.png"/><Relationship Id="rId16" Type="http://schemas.openxmlformats.org/officeDocument/2006/relationships/image" Target="../media/image49.png"/><Relationship Id="rId33" Type="http://schemas.openxmlformats.org/officeDocument/2006/relationships/image" Target="../media/image66.png"/><Relationship Id="rId41" Type="http://schemas.openxmlformats.org/officeDocument/2006/relationships/image" Target="../media/image74.png"/><Relationship Id="rId5" Type="http://schemas.openxmlformats.org/officeDocument/2006/relationships/image" Target="../media/image38.png"/><Relationship Id="rId15" Type="http://schemas.openxmlformats.org/officeDocument/2006/relationships/image" Target="../media/image48.png"/><Relationship Id="rId19" Type="http://schemas.openxmlformats.org/officeDocument/2006/relationships/image" Target="../media/image52.png"/><Relationship Id="rId38" Type="http://schemas.openxmlformats.org/officeDocument/2006/relationships/image" Target="../media/image71.png"/><Relationship Id="rId20" Type="http://schemas.openxmlformats.org/officeDocument/2006/relationships/image" Target="../media/image53.png"/><Relationship Id="rId22" Type="http://schemas.openxmlformats.org/officeDocument/2006/relationships/image" Target="../media/image55.png"/><Relationship Id="rId21" Type="http://schemas.openxmlformats.org/officeDocument/2006/relationships/image" Target="../media/image54.png"/><Relationship Id="rId2" Type="http://schemas.openxmlformats.org/officeDocument/2006/relationships/notesSlide" Target="../notesSlides/notesSlide40.xml"/></Relationships>
</file>

<file path=ppt/slides/_rels/slide46.xml.rels><?xml version="1.0" encoding="UTF-8" standalone="yes"?>
<Relationships xmlns="http://schemas.openxmlformats.org/package/2006/relationships"><Relationship Id="rId4" Type="http://schemas.openxmlformats.org/officeDocument/2006/relationships/image" Target="../media/image116.png"/><Relationship Id="rId1" Type="http://schemas.openxmlformats.org/officeDocument/2006/relationships/slideLayout" Target="../slideLayouts/slideLayout7.xml"/><Relationship Id="rId2" Type="http://schemas.openxmlformats.org/officeDocument/2006/relationships/notesSlide" Target="../notesSlides/notesSlide41.xml"/><Relationship Id="rId3" Type="http://schemas.openxmlformats.org/officeDocument/2006/relationships/image" Target="../media/image11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6" Type="http://schemas.openxmlformats.org/officeDocument/2006/relationships/image" Target="../media/image74.png"/><Relationship Id="rId4" Type="http://schemas.openxmlformats.org/officeDocument/2006/relationships/image" Target="../media/image118.jpeg"/><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117.png"/><Relationship Id="rId5" Type="http://schemas.openxmlformats.org/officeDocument/2006/relationships/image" Target="../media/image116.png"/></Relationships>
</file>

<file path=ppt/slides/_rels/slide49.xml.rels><?xml version="1.0" encoding="UTF-8" standalone="yes"?>
<Relationships xmlns="http://schemas.openxmlformats.org/package/2006/relationships"><Relationship Id="rId14" Type="http://schemas.openxmlformats.org/officeDocument/2006/relationships/hyperlink" Target="http://schools.connectionsacademy.com/communication/webmail/writeMessage.aspx?idRecipient=59376&amp;subject=Re:+How+Big+is+a+Foot?" TargetMode="External"/><Relationship Id="rId4" Type="http://schemas.openxmlformats.org/officeDocument/2006/relationships/hyperlink" Target="http://schools.connectionsacademy.com/forum/default.aspx?idForum=276" TargetMode="External"/><Relationship Id="rId7" Type="http://schemas.openxmlformats.org/officeDocument/2006/relationships/hyperlink" Target="http://schools.connectionsacademy.com/forum/message.aspx?tableName=forumMessage&amp;idParentMessage=1174341" TargetMode="External"/><Relationship Id="rId11" Type="http://schemas.openxmlformats.org/officeDocument/2006/relationships/hyperlink" Target="http://schools.connectionsacademy.com/forum/message.aspx?tableName=forumMessage&amp;idParentMessage=1471342" TargetMode="External"/><Relationship Id="rId1" Type="http://schemas.openxmlformats.org/officeDocument/2006/relationships/slideLayout" Target="../slideLayouts/slideLayout7.xml"/><Relationship Id="rId6" Type="http://schemas.openxmlformats.org/officeDocument/2006/relationships/hyperlink" Target="http://schools.connectionsacademy.com/communication/webmail/writeMessage.aspx?idRecipient=105659&amp;subject=Re:+How+Big+is+a+Foot?" TargetMode="External"/><Relationship Id="rId16" Type="http://schemas.openxmlformats.org/officeDocument/2006/relationships/hyperlink" Target="http://schools.connectionsacademy.com/forum/message.aspx?tableName=forumMessage&amp;idParentMessage=1471382&amp;quoting=true" TargetMode="External"/><Relationship Id="rId8" Type="http://schemas.openxmlformats.org/officeDocument/2006/relationships/hyperlink" Target="http://schools.connectionsacademy.com/forum/message.aspx?tableName=forumMessage&amp;idParentMessage=1174341&amp;quoting=true" TargetMode="External"/><Relationship Id="rId13" Type="http://schemas.openxmlformats.org/officeDocument/2006/relationships/hyperlink" Target="http://schools.connectionsacademy.com/forum/message.aspx?tableName=forumMessage&amp;idForumMessage=1471342" TargetMode="External"/><Relationship Id="rId10" Type="http://schemas.openxmlformats.org/officeDocument/2006/relationships/hyperlink" Target="http://schools.connectionsacademy.com/communication/webmail/writeMessage.aspx?idRecipient=100112&amp;subject=Re:+How+Big+is+a+Foot?" TargetMode="External"/><Relationship Id="rId5" Type="http://schemas.openxmlformats.org/officeDocument/2006/relationships/hyperlink" Target="http://schools.connectionsacademy.com/forum/default.aspx?idForum=531" TargetMode="External"/><Relationship Id="rId15" Type="http://schemas.openxmlformats.org/officeDocument/2006/relationships/hyperlink" Target="http://schools.connectionsacademy.com/forum/message.aspx?tableName=forumMessage&amp;idParentMessage=1471382" TargetMode="External"/><Relationship Id="rId12" Type="http://schemas.openxmlformats.org/officeDocument/2006/relationships/hyperlink" Target="http://schools.connectionsacademy.com/forum/message.aspx?tableName=forumMessage&amp;idParentMessage=1471342&amp;quoting=true" TargetMode="External"/><Relationship Id="rId17" Type="http://schemas.openxmlformats.org/officeDocument/2006/relationships/hyperlink" Target="http://schools.connectionsacademy.com/forum/message.aspx?tableName=forumMessage&amp;idForumMessage=1471382" TargetMode="External"/><Relationship Id="rId2" Type="http://schemas.openxmlformats.org/officeDocument/2006/relationships/notesSlide" Target="../notesSlides/notesSlide44.xml"/><Relationship Id="rId9" Type="http://schemas.openxmlformats.org/officeDocument/2006/relationships/hyperlink" Target="http://schools.connectionsacademy.com/forum/message.aspx?tableName=forumThread&amp;idForumThread=50943" TargetMode="External"/><Relationship Id="rId3" Type="http://schemas.openxmlformats.org/officeDocument/2006/relationships/hyperlink" Target="http://schools.connectionsacademy.com/forum/default.aspx"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4" Type="http://schemas.openxmlformats.org/officeDocument/2006/relationships/oleObject" Target="../embeddings/oleObject1.bin"/><Relationship Id="rId1" Type="http://schemas.openxmlformats.org/officeDocument/2006/relationships/vmlDrawing" Target="../drawings/vmlDrawing1.vml"/><Relationship Id="rId2" Type="http://schemas.openxmlformats.org/officeDocument/2006/relationships/slideLayout" Target="../slideLayouts/slideLayout7.xml"/><Relationship Id="rId3" Type="http://schemas.openxmlformats.org/officeDocument/2006/relationships/notesSlide" Target="../notesSlides/notesSlide45.xml"/><Relationship Id="rId5" Type="http://schemas.openxmlformats.org/officeDocument/2006/relationships/oleObject" Target="../embeddings/oleObject2.bin"/></Relationships>
</file>

<file path=ppt/slides/_rels/slide51.xml.rels><?xml version="1.0" encoding="UTF-8" standalone="yes"?>
<Relationships xmlns="http://schemas.openxmlformats.org/package/2006/relationships"><Relationship Id="rId4" Type="http://schemas.openxmlformats.org/officeDocument/2006/relationships/oleObject" Target="../embeddings/oleObject3.bin"/><Relationship Id="rId1" Type="http://schemas.openxmlformats.org/officeDocument/2006/relationships/vmlDrawing" Target="../drawings/vmlDrawing2.vml"/><Relationship Id="rId2" Type="http://schemas.openxmlformats.org/officeDocument/2006/relationships/slideLayout" Target="../slideLayouts/slideLayout7.xml"/><Relationship Id="rId3" Type="http://schemas.openxmlformats.org/officeDocument/2006/relationships/notesSlide" Target="../notesSlides/notesSlide46.xml"/><Relationship Id="rId5" Type="http://schemas.openxmlformats.org/officeDocument/2006/relationships/image" Target="../media/image122.png"/></Relationships>
</file>

<file path=ppt/slides/_rels/slide52.xml.rels><?xml version="1.0" encoding="UTF-8" standalone="yes"?>
<Relationships xmlns="http://schemas.openxmlformats.org/package/2006/relationships"><Relationship Id="rId4" Type="http://schemas.openxmlformats.org/officeDocument/2006/relationships/image" Target="../media/image124.jpeg"/><Relationship Id="rId1" Type="http://schemas.openxmlformats.org/officeDocument/2006/relationships/slideLayout" Target="../slideLayouts/slideLayout7.xml"/><Relationship Id="rId2" Type="http://schemas.openxmlformats.org/officeDocument/2006/relationships/notesSlide" Target="../notesSlides/notesSlide47.xml"/><Relationship Id="rId3" Type="http://schemas.openxmlformats.org/officeDocument/2006/relationships/image" Target="../media/image123.jpeg"/><Relationship Id="rId5" Type="http://schemas.openxmlformats.org/officeDocument/2006/relationships/image" Target="../media/image125.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4" Type="http://schemas.openxmlformats.org/officeDocument/2006/relationships/image" Target="../media/image128.png"/><Relationship Id="rId1" Type="http://schemas.openxmlformats.org/officeDocument/2006/relationships/slideLayout" Target="../slideLayouts/slideLayout2.xml"/><Relationship Id="rId2" Type="http://schemas.openxmlformats.org/officeDocument/2006/relationships/image" Target="../media/image126.png"/><Relationship Id="rId3" Type="http://schemas.openxmlformats.org/officeDocument/2006/relationships/image" Target="../media/image127.png"/><Relationship Id="rId5" Type="http://schemas.openxmlformats.org/officeDocument/2006/relationships/image" Target="../media/image129.png"/></Relationships>
</file>

<file path=ppt/slides/_rels/slide55.xml.rels><?xml version="1.0" encoding="UTF-8" standalone="yes"?>
<Relationships xmlns="http://schemas.openxmlformats.org/package/2006/relationships"><Relationship Id="rId2" Type="http://schemas.openxmlformats.org/officeDocument/2006/relationships/image" Target="../media/image130.png"/><Relationship Id="rId3" Type="http://schemas.openxmlformats.org/officeDocument/2006/relationships/hyperlink" Target="http://missbakersbiologyclasswiki.wikispaces.com/Louis"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4" Type="http://schemas.openxmlformats.org/officeDocument/2006/relationships/hyperlink" Target="mailto:krice@boisestate.edu" TargetMode="External"/><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32.png"/><Relationship Id="rId5" Type="http://schemas.openxmlformats.org/officeDocument/2006/relationships/hyperlink" Target="mailto:bfrey@connectionsacademy.com"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www.inacol.org/research/docs/NACOL_ResearchEffectiveness-lr.pdf" TargetMode="External"/><Relationship Id="rId4" Type="http://schemas.openxmlformats.org/officeDocument/2006/relationships/hyperlink" Target="http://bie.org" TargetMode="External"/><Relationship Id="rId10" Type="http://schemas.openxmlformats.org/officeDocument/2006/relationships/hyperlink" Target="http://www.inacol.org/research/promisingpractices/NACOL_PP-BlendedLearning-lr.pdf" TargetMode="External"/><Relationship Id="rId5" Type="http://schemas.openxmlformats.org/officeDocument/2006/relationships/hyperlink" Target="http://www.bie.org/tools/links/pbl_in_practice" TargetMode="External"/><Relationship Id="rId7" Type="http://schemas.openxmlformats.org/officeDocument/2006/relationships/hyperlink" Target="https://sites.google.com/site/onlineteachingstrategies/" TargetMode="External"/><Relationship Id="rId11" Type="http://schemas.openxmlformats.org/officeDocument/2006/relationships/hyperlink" Target="http://www.21stcenturyskills.org/index.php?option=com_content&amp;task=view&amp;id=254&amp;Itemid=120" TargetMode="External"/><Relationship Id="rId1" Type="http://schemas.openxmlformats.org/officeDocument/2006/relationships/slideLayout" Target="../slideLayouts/slideLayout2.xml"/><Relationship Id="rId2" Type="http://schemas.openxmlformats.org/officeDocument/2006/relationships/hyperlink" Target="http://edtech.boisestate.edu" TargetMode="External"/><Relationship Id="rId9" Type="http://schemas.openxmlformats.org/officeDocument/2006/relationships/hyperlink" Target="http://www.inacol.org/research/docs/NACOL_QualityTeaching-lr.pdf" TargetMode="External"/><Relationship Id="rId3" Type="http://schemas.openxmlformats.org/officeDocument/2006/relationships/hyperlink" Target="http://pbl-online.org" TargetMode="External"/><Relationship Id="rId6" Type="http://schemas.openxmlformats.org/officeDocument/2006/relationships/hyperlink" Target="http://www.mathalicious.com/index.php" TargetMode="External"/></Relationships>
</file>

<file path=ppt/slides/_rels/slide6.xml.rels><?xml version="1.0" encoding="UTF-8" standalone="yes"?>
<Relationships xmlns="http://schemas.openxmlformats.org/package/2006/relationships"><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 Id="rId5" Type="http://schemas.openxmlformats.org/officeDocument/2006/relationships/image" Target="../media/image14.png"/></Relationships>
</file>

<file path=ppt/slides/_rels/slide9.xml.rels><?xml version="1.0" encoding="UTF-8" standalone="yes"?>
<Relationships xmlns="http://schemas.openxmlformats.org/package/2006/relationships"><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2590800" y="2362200"/>
            <a:ext cx="4572000" cy="1098550"/>
          </a:xfrm>
        </p:spPr>
        <p:txBody>
          <a:bodyPr rtlCol="0">
            <a:noAutofit/>
          </a:bodyPr>
          <a:lstStyle/>
          <a:p>
            <a:pPr eaLnBrk="1" fontAlgn="auto" hangingPunct="1">
              <a:spcAft>
                <a:spcPts val="0"/>
              </a:spcAft>
              <a:defRPr/>
            </a:pPr>
            <a:r>
              <a:rPr lang="en-US" dirty="0" smtClean="0"/>
              <a:t>Project Based Learning: Virtually Authentic</a:t>
            </a:r>
          </a:p>
        </p:txBody>
      </p:sp>
      <p:sp>
        <p:nvSpPr>
          <p:cNvPr id="8195" name="Rectangle 3"/>
          <p:cNvSpPr>
            <a:spLocks noGrp="1" noChangeArrowheads="1"/>
          </p:cNvSpPr>
          <p:nvPr>
            <p:ph type="subTitle" idx="1"/>
          </p:nvPr>
        </p:nvSpPr>
        <p:spPr>
          <a:xfrm>
            <a:off x="2590800" y="3505200"/>
            <a:ext cx="4191000" cy="1371600"/>
          </a:xfrm>
        </p:spPr>
        <p:txBody>
          <a:bodyPr rtlCol="0">
            <a:noAutofit/>
          </a:bodyPr>
          <a:lstStyle/>
          <a:p>
            <a:pPr eaLnBrk="1" fontAlgn="auto" hangingPunct="1">
              <a:spcAft>
                <a:spcPts val="0"/>
              </a:spcAft>
              <a:buFont typeface="Arial" pitchFamily="34" charset="0"/>
              <a:buNone/>
              <a:defRPr/>
            </a:pPr>
            <a:r>
              <a:rPr lang="en-US" sz="1800" dirty="0" smtClean="0"/>
              <a:t>Dr. Kerry Rice, </a:t>
            </a:r>
            <a:br>
              <a:rPr lang="en-US" sz="1800" dirty="0" smtClean="0"/>
            </a:br>
            <a:r>
              <a:rPr lang="en-US" sz="1800" dirty="0" smtClean="0"/>
              <a:t>Boise State University</a:t>
            </a:r>
          </a:p>
          <a:p>
            <a:pPr eaLnBrk="1" fontAlgn="auto" hangingPunct="1">
              <a:spcAft>
                <a:spcPts val="0"/>
              </a:spcAft>
              <a:buFont typeface="Arial" pitchFamily="34" charset="0"/>
              <a:buNone/>
              <a:defRPr/>
            </a:pPr>
            <a:r>
              <a:rPr lang="en-US" sz="1800" dirty="0" smtClean="0"/>
              <a:t>Barbara Frey, </a:t>
            </a:r>
            <a:br>
              <a:rPr lang="en-US" sz="1800" dirty="0" smtClean="0"/>
            </a:br>
            <a:r>
              <a:rPr lang="en-US" sz="1800" dirty="0" smtClean="0"/>
              <a:t>Connections Academy</a:t>
            </a:r>
          </a:p>
        </p:txBody>
      </p:sp>
      <p:pic>
        <p:nvPicPr>
          <p:cNvPr id="8196" name="Picture 4" descr="edtech_reflect.png"/>
          <p:cNvPicPr>
            <a:picLocks noChangeAspect="1"/>
          </p:cNvPicPr>
          <p:nvPr/>
        </p:nvPicPr>
        <p:blipFill>
          <a:blip r:embed="rId3" cstate="print"/>
          <a:srcRect/>
          <a:stretch>
            <a:fillRect/>
          </a:stretch>
        </p:blipFill>
        <p:spPr bwMode="auto">
          <a:xfrm>
            <a:off x="990600" y="5038725"/>
            <a:ext cx="3429000" cy="1285875"/>
          </a:xfrm>
          <a:prstGeom prst="rect">
            <a:avLst/>
          </a:prstGeom>
          <a:noFill/>
          <a:ln w="9525">
            <a:noFill/>
            <a:miter lim="800000"/>
            <a:headEnd/>
            <a:tailEnd/>
          </a:ln>
        </p:spPr>
      </p:pic>
      <p:pic>
        <p:nvPicPr>
          <p:cNvPr id="8197" name="Picture 4" descr="CA.General.rgbforWEB.jpg"/>
          <p:cNvPicPr>
            <a:picLocks noChangeAspect="1"/>
          </p:cNvPicPr>
          <p:nvPr/>
        </p:nvPicPr>
        <p:blipFill>
          <a:blip r:embed="rId4" cstate="print"/>
          <a:srcRect/>
          <a:stretch>
            <a:fillRect/>
          </a:stretch>
        </p:blipFill>
        <p:spPr bwMode="auto">
          <a:xfrm>
            <a:off x="5486400" y="5181600"/>
            <a:ext cx="2354263" cy="671513"/>
          </a:xfrm>
          <a:prstGeom prst="rect">
            <a:avLst/>
          </a:prstGeom>
          <a:noFill/>
          <a:ln w="9525">
            <a:noFill/>
            <a:miter lim="800000"/>
            <a:headEnd/>
            <a:tailEnd/>
          </a:ln>
        </p:spPr>
      </p:pic>
      <p:pic>
        <p:nvPicPr>
          <p:cNvPr id="6" name="Picture 5"/>
          <p:cNvPicPr>
            <a:picLocks noChangeAspect="1"/>
          </p:cNvPicPr>
          <p:nvPr/>
        </p:nvPicPr>
        <p:blipFill>
          <a:blip r:embed="rId5" cstate="print">
            <a:alphaModFix amt="30000"/>
          </a:blip>
          <a:stretch>
            <a:fillRect/>
          </a:stretch>
        </p:blipFill>
        <p:spPr>
          <a:xfrm>
            <a:off x="2057400" y="-685800"/>
            <a:ext cx="5562600" cy="5546569"/>
          </a:xfrm>
          <a:prstGeom prst="rect">
            <a:avLst/>
          </a:prstGeom>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Writing and Reflection Tools</a:t>
            </a:r>
            <a:endParaRPr lang="en-US" dirty="0"/>
          </a:p>
        </p:txBody>
      </p:sp>
      <p:pic>
        <p:nvPicPr>
          <p:cNvPr id="4" name="Picture 3" descr="Picture 7.png"/>
          <p:cNvPicPr>
            <a:picLocks noChangeAspect="1"/>
          </p:cNvPicPr>
          <p:nvPr/>
        </p:nvPicPr>
        <p:blipFill>
          <a:blip r:embed="rId3" cstate="print"/>
          <a:stretch>
            <a:fillRect/>
          </a:stretch>
        </p:blipFill>
        <p:spPr>
          <a:xfrm>
            <a:off x="762000" y="1676400"/>
            <a:ext cx="6764784" cy="4701571"/>
          </a:xfrm>
          <a:prstGeom prst="rect">
            <a:avLst/>
          </a:prstGeom>
          <a:effectLst>
            <a:outerShdw blurRad="50800" dist="38100" dir="2700000" algn="tl" rotWithShape="0">
              <a:srgbClr val="000000">
                <a:alpha val="43000"/>
              </a:srgbClr>
            </a:outerShdw>
          </a:effectLst>
        </p:spPr>
      </p:pic>
      <p:pic>
        <p:nvPicPr>
          <p:cNvPr id="5" name="Picture 4" descr="Picture 8.png"/>
          <p:cNvPicPr>
            <a:picLocks noChangeAspect="1"/>
          </p:cNvPicPr>
          <p:nvPr/>
        </p:nvPicPr>
        <p:blipFill>
          <a:blip r:embed="rId4" cstate="print"/>
          <a:stretch>
            <a:fillRect/>
          </a:stretch>
        </p:blipFill>
        <p:spPr>
          <a:xfrm>
            <a:off x="5715000" y="1447800"/>
            <a:ext cx="3098413" cy="448254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 Tools</a:t>
            </a:r>
            <a:endParaRPr lang="en-US" dirty="0"/>
          </a:p>
        </p:txBody>
      </p:sp>
      <p:pic>
        <p:nvPicPr>
          <p:cNvPr id="4" name="Picture 3" descr="Picture 10.png"/>
          <p:cNvPicPr>
            <a:picLocks noChangeAspect="1"/>
          </p:cNvPicPr>
          <p:nvPr/>
        </p:nvPicPr>
        <p:blipFill>
          <a:blip r:embed="rId3" cstate="print"/>
          <a:stretch>
            <a:fillRect/>
          </a:stretch>
        </p:blipFill>
        <p:spPr>
          <a:xfrm>
            <a:off x="838200" y="1447800"/>
            <a:ext cx="4194313" cy="2743200"/>
          </a:xfrm>
          <a:prstGeom prst="rect">
            <a:avLst/>
          </a:prstGeom>
          <a:effectLst>
            <a:outerShdw blurRad="50800" dist="38100" dir="2700000" algn="tl" rotWithShape="0">
              <a:srgbClr val="000000">
                <a:alpha val="43000"/>
              </a:srgbClr>
            </a:outerShdw>
          </a:effectLst>
        </p:spPr>
      </p:pic>
      <p:pic>
        <p:nvPicPr>
          <p:cNvPr id="5" name="Picture 4" descr="Picture 12.png"/>
          <p:cNvPicPr>
            <a:picLocks noChangeAspect="1"/>
          </p:cNvPicPr>
          <p:nvPr/>
        </p:nvPicPr>
        <p:blipFill>
          <a:blip r:embed="rId4" cstate="print"/>
          <a:stretch>
            <a:fillRect/>
          </a:stretch>
        </p:blipFill>
        <p:spPr>
          <a:xfrm>
            <a:off x="4800600" y="1295400"/>
            <a:ext cx="4033212" cy="3657600"/>
          </a:xfrm>
          <a:prstGeom prst="rect">
            <a:avLst/>
          </a:prstGeom>
          <a:effectLst>
            <a:outerShdw blurRad="50800" dist="38100" dir="2700000" algn="tl" rotWithShape="0">
              <a:srgbClr val="000000">
                <a:alpha val="43000"/>
              </a:srgbClr>
            </a:outerShdw>
          </a:effectLst>
        </p:spPr>
      </p:pic>
      <p:pic>
        <p:nvPicPr>
          <p:cNvPr id="6" name="Picture 5" descr="Picture 11.png"/>
          <p:cNvPicPr>
            <a:picLocks noChangeAspect="1"/>
          </p:cNvPicPr>
          <p:nvPr/>
        </p:nvPicPr>
        <p:blipFill>
          <a:blip r:embed="rId5" cstate="print"/>
          <a:stretch>
            <a:fillRect/>
          </a:stretch>
        </p:blipFill>
        <p:spPr>
          <a:xfrm>
            <a:off x="914400" y="3429000"/>
            <a:ext cx="5047584" cy="312420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Web-Based Multimedia Tools</a:t>
            </a:r>
            <a:endParaRPr lang="en-US" dirty="0"/>
          </a:p>
        </p:txBody>
      </p:sp>
      <p:pic>
        <p:nvPicPr>
          <p:cNvPr id="5" name="Picture 4" descr="Picture 9.png"/>
          <p:cNvPicPr>
            <a:picLocks noChangeAspect="1"/>
          </p:cNvPicPr>
          <p:nvPr/>
        </p:nvPicPr>
        <p:blipFill>
          <a:blip r:embed="rId3" cstate="print"/>
          <a:stretch>
            <a:fillRect/>
          </a:stretch>
        </p:blipFill>
        <p:spPr>
          <a:xfrm>
            <a:off x="685800" y="1371600"/>
            <a:ext cx="5903809" cy="5257800"/>
          </a:xfrm>
          <a:prstGeom prst="rect">
            <a:avLst/>
          </a:prstGeom>
          <a:effectLst>
            <a:outerShdw blurRad="50800" dist="38100" dir="2700000" algn="tl" rotWithShape="0">
              <a:srgbClr val="000000">
                <a:alpha val="43000"/>
              </a:srgbClr>
            </a:outerShdw>
          </a:effectLst>
        </p:spPr>
      </p:pic>
      <p:pic>
        <p:nvPicPr>
          <p:cNvPr id="4" name="Picture 3" descr="Picture 5.png"/>
          <p:cNvPicPr>
            <a:picLocks noChangeAspect="1"/>
          </p:cNvPicPr>
          <p:nvPr/>
        </p:nvPicPr>
        <p:blipFill>
          <a:blip r:embed="rId4" cstate="print"/>
          <a:stretch>
            <a:fillRect/>
          </a:stretch>
        </p:blipFill>
        <p:spPr>
          <a:xfrm>
            <a:off x="5334000" y="2819400"/>
            <a:ext cx="2704762" cy="3542857"/>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stretch>
            <a:fillRect/>
          </a:stretch>
        </p:blipFill>
        <p:spPr>
          <a:xfrm>
            <a:off x="533400" y="4419600"/>
            <a:ext cx="2667000" cy="2667000"/>
          </a:xfrm>
          <a:prstGeom prst="rect">
            <a:avLst/>
          </a:prstGeom>
        </p:spPr>
      </p:pic>
      <p:sp>
        <p:nvSpPr>
          <p:cNvPr id="2" name="Title 1"/>
          <p:cNvSpPr>
            <a:spLocks noGrp="1"/>
          </p:cNvSpPr>
          <p:nvPr>
            <p:ph type="title"/>
          </p:nvPr>
        </p:nvSpPr>
        <p:spPr/>
        <p:txBody>
          <a:bodyPr/>
          <a:lstStyle/>
          <a:p>
            <a:r>
              <a:rPr lang="en-US" dirty="0" smtClean="0"/>
              <a:t>Networking Tools</a:t>
            </a:r>
            <a:endParaRPr lang="en-US" dirty="0"/>
          </a:p>
        </p:txBody>
      </p:sp>
      <p:pic>
        <p:nvPicPr>
          <p:cNvPr id="5" name="Picture 4" descr="facebook.png"/>
          <p:cNvPicPr>
            <a:picLocks noChangeAspect="1"/>
          </p:cNvPicPr>
          <p:nvPr/>
        </p:nvPicPr>
        <p:blipFill>
          <a:blip r:embed="rId4" cstate="print"/>
          <a:stretch>
            <a:fillRect/>
          </a:stretch>
        </p:blipFill>
        <p:spPr>
          <a:xfrm>
            <a:off x="381000" y="1447800"/>
            <a:ext cx="4775294" cy="2590800"/>
          </a:xfrm>
          <a:prstGeom prst="rect">
            <a:avLst/>
          </a:prstGeom>
          <a:effectLst>
            <a:outerShdw blurRad="50800" dist="38100" dir="2700000" algn="tl" rotWithShape="0">
              <a:srgbClr val="000000">
                <a:alpha val="43000"/>
              </a:srgbClr>
            </a:outerShdw>
          </a:effectLst>
        </p:spPr>
      </p:pic>
      <p:pic>
        <p:nvPicPr>
          <p:cNvPr id="4" name="Picture 3" descr="Ning.png"/>
          <p:cNvPicPr>
            <a:picLocks noChangeAspect="1"/>
          </p:cNvPicPr>
          <p:nvPr/>
        </p:nvPicPr>
        <p:blipFill>
          <a:blip r:embed="rId5" cstate="print"/>
          <a:stretch>
            <a:fillRect/>
          </a:stretch>
        </p:blipFill>
        <p:spPr>
          <a:xfrm>
            <a:off x="2057400" y="2514600"/>
            <a:ext cx="4528347" cy="2362200"/>
          </a:xfrm>
          <a:prstGeom prst="rect">
            <a:avLst/>
          </a:prstGeom>
          <a:effectLst>
            <a:outerShdw blurRad="50800" dist="38100" dir="2700000" algn="tl" rotWithShape="0">
              <a:srgbClr val="000000">
                <a:alpha val="43000"/>
              </a:srgbClr>
            </a:outerShdw>
          </a:effectLst>
        </p:spPr>
      </p:pic>
      <p:pic>
        <p:nvPicPr>
          <p:cNvPr id="8" name="Picture 7" descr="Picture 9.png"/>
          <p:cNvPicPr>
            <a:picLocks noChangeAspect="1"/>
          </p:cNvPicPr>
          <p:nvPr/>
        </p:nvPicPr>
        <p:blipFill>
          <a:blip r:embed="rId6" cstate="print"/>
          <a:stretch>
            <a:fillRect/>
          </a:stretch>
        </p:blipFill>
        <p:spPr>
          <a:xfrm>
            <a:off x="3200400" y="3200400"/>
            <a:ext cx="5442250" cy="327660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Instructional Teaching Aids</a:t>
            </a:r>
            <a:endParaRPr lang="en-US" dirty="0"/>
          </a:p>
        </p:txBody>
      </p:sp>
      <p:pic>
        <p:nvPicPr>
          <p:cNvPr id="7" name="Picture 6" descr="Picture 1.png"/>
          <p:cNvPicPr>
            <a:picLocks noChangeAspect="1"/>
          </p:cNvPicPr>
          <p:nvPr/>
        </p:nvPicPr>
        <p:blipFill>
          <a:blip r:embed="rId3" cstate="print"/>
          <a:stretch>
            <a:fillRect/>
          </a:stretch>
        </p:blipFill>
        <p:spPr>
          <a:xfrm>
            <a:off x="152400" y="1676400"/>
            <a:ext cx="4851400" cy="4254500"/>
          </a:xfrm>
          <a:prstGeom prst="rect">
            <a:avLst/>
          </a:prstGeom>
          <a:effectLst>
            <a:outerShdw blurRad="50800" dist="38100" dir="2700000" algn="tl" rotWithShape="0">
              <a:srgbClr val="000000">
                <a:alpha val="43000"/>
              </a:srgbClr>
            </a:outerShdw>
          </a:effectLst>
        </p:spPr>
      </p:pic>
      <p:pic>
        <p:nvPicPr>
          <p:cNvPr id="8" name="Picture 7" descr="Picture 2.png"/>
          <p:cNvPicPr>
            <a:picLocks noChangeAspect="1"/>
          </p:cNvPicPr>
          <p:nvPr/>
        </p:nvPicPr>
        <p:blipFill>
          <a:blip r:embed="rId4" cstate="print"/>
          <a:stretch>
            <a:fillRect/>
          </a:stretch>
        </p:blipFill>
        <p:spPr>
          <a:xfrm>
            <a:off x="2133600" y="1295400"/>
            <a:ext cx="4287751" cy="2362200"/>
          </a:xfrm>
          <a:prstGeom prst="rect">
            <a:avLst/>
          </a:prstGeom>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5" cstate="print"/>
          <a:stretch>
            <a:fillRect/>
          </a:stretch>
        </p:blipFill>
        <p:spPr>
          <a:xfrm>
            <a:off x="1905000" y="4267200"/>
            <a:ext cx="6464300" cy="2286000"/>
          </a:xfrm>
          <a:prstGeom prst="rect">
            <a:avLst/>
          </a:prstGeom>
          <a:effectLst>
            <a:outerShdw blurRad="50800" dist="38100" dir="2700000" algn="tl" rotWithShape="0">
              <a:srgbClr val="000000">
                <a:alpha val="43000"/>
              </a:srgbClr>
            </a:outerShdw>
          </a:effectLst>
        </p:spPr>
      </p:pic>
      <p:pic>
        <p:nvPicPr>
          <p:cNvPr id="9" name="Picture 8" descr="Picture 3.png"/>
          <p:cNvPicPr>
            <a:picLocks noChangeAspect="1"/>
          </p:cNvPicPr>
          <p:nvPr/>
        </p:nvPicPr>
        <p:blipFill>
          <a:blip r:embed="rId6" cstate="print"/>
          <a:stretch>
            <a:fillRect/>
          </a:stretch>
        </p:blipFill>
        <p:spPr>
          <a:xfrm>
            <a:off x="4191000" y="1143000"/>
            <a:ext cx="4730311" cy="3584088"/>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web2.0.gif"/>
          <p:cNvPicPr>
            <a:picLocks noChangeAspect="1"/>
          </p:cNvPicPr>
          <p:nvPr/>
        </p:nvPicPr>
        <p:blipFill>
          <a:blip r:embed="rId3" cstate="print"/>
          <a:srcRect b="5240"/>
          <a:stretch>
            <a:fillRect/>
          </a:stretch>
        </p:blipFill>
        <p:spPr>
          <a:xfrm>
            <a:off x="1577240" y="228600"/>
            <a:ext cx="6042760" cy="6556373"/>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stretch>
            <a:fillRect/>
          </a:stretch>
        </p:blipFill>
        <p:spPr>
          <a:xfrm>
            <a:off x="2057400" y="1371600"/>
            <a:ext cx="4610100" cy="3797300"/>
          </a:xfrm>
          <a:prstGeom prst="rect">
            <a:avLst/>
          </a:prstGeom>
        </p:spPr>
      </p:pic>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3" cstate="print"/>
          <a:stretch>
            <a:fillRect/>
          </a:stretch>
        </p:blipFill>
        <p:spPr>
          <a:xfrm>
            <a:off x="2032000" y="1524000"/>
            <a:ext cx="5080000" cy="3810000"/>
          </a:xfrm>
          <a:prstGeom prst="rect">
            <a:avLst/>
          </a:prstGeom>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Tool-Centered vs. Learner-Centered</a:t>
            </a:r>
            <a:endParaRPr lang="en-US" dirty="0"/>
          </a:p>
        </p:txBody>
      </p:sp>
      <p:graphicFrame>
        <p:nvGraphicFramePr>
          <p:cNvPr id="5" name="Diagram 4"/>
          <p:cNvGraphicFramePr/>
          <p:nvPr/>
        </p:nvGraphicFramePr>
        <p:xfrm>
          <a:off x="1524000" y="685800"/>
          <a:ext cx="6096000" cy="4064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a:relIds xmlns:dgm="http://schemas.openxmlformats.org/drawingml/2006/diagram" xmlns:r="http://schemas.openxmlformats.org/officeDocument/2006/relationships" r:dm="rId8" r:lo="rId9" r:qs="rId10" r:cs="rId11"/>
          </a:graphicData>
        </a:graphic>
      </p:graphicFrame>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4" grpId="0">
        <p:bldAsOne/>
      </p:bldGraphic>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2" name="Diagram 11"/>
          <p:cNvGraphicFramePr/>
          <p:nvPr/>
        </p:nvGraphicFramePr>
        <p:xfrm>
          <a:off x="1447800" y="1752600"/>
          <a:ext cx="6096000" cy="40640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14" name="Rounded Rectangle 13"/>
          <p:cNvSpPr/>
          <p:nvPr/>
        </p:nvSpPr>
        <p:spPr>
          <a:xfrm>
            <a:off x="2514600" y="5867400"/>
            <a:ext cx="4038600" cy="533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Verdana"/>
              </a:rPr>
              <a:t>21</a:t>
            </a:r>
            <a:r>
              <a:rPr lang="en-US" baseline="30000" dirty="0" smtClean="0">
                <a:latin typeface="Verdana"/>
              </a:rPr>
              <a:t>st</a:t>
            </a:r>
            <a:r>
              <a:rPr lang="en-US" dirty="0" smtClean="0">
                <a:latin typeface="Verdana"/>
              </a:rPr>
              <a:t> Century Skills</a:t>
            </a:r>
            <a:endParaRPr lang="en-US" dirty="0">
              <a:latin typeface="Verdana"/>
            </a:endParaRPr>
          </a:p>
        </p:txBody>
      </p:sp>
      <p:grpSp>
        <p:nvGrpSpPr>
          <p:cNvPr id="2" name="Group 12"/>
          <p:cNvGrpSpPr/>
          <p:nvPr/>
        </p:nvGrpSpPr>
        <p:grpSpPr>
          <a:xfrm>
            <a:off x="1066800" y="609600"/>
            <a:ext cx="7315200" cy="762000"/>
            <a:chOff x="762000" y="1447800"/>
            <a:chExt cx="7315200" cy="762000"/>
          </a:xfrm>
        </p:grpSpPr>
        <p:sp>
          <p:nvSpPr>
            <p:cNvPr id="15" name="Plus 14"/>
            <p:cNvSpPr/>
            <p:nvPr/>
          </p:nvSpPr>
          <p:spPr>
            <a:xfrm>
              <a:off x="2209800" y="1524000"/>
              <a:ext cx="762000" cy="609600"/>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62000" y="1447800"/>
              <a:ext cx="1371600" cy="707886"/>
            </a:xfrm>
            <a:prstGeom prst="rect">
              <a:avLst/>
            </a:prstGeom>
            <a:noFill/>
          </p:spPr>
          <p:txBody>
            <a:bodyPr wrap="square" rtlCol="0">
              <a:spAutoFit/>
            </a:bodyPr>
            <a:lstStyle/>
            <a:p>
              <a:r>
                <a:rPr lang="en-US" sz="4000" b="1" dirty="0" err="1">
                  <a:latin typeface="+mj-lt"/>
                  <a:ea typeface="+mj-ea"/>
                  <a:cs typeface="+mj-cs"/>
                </a:rPr>
                <a:t>LCP’s</a:t>
              </a:r>
              <a:endParaRPr lang="en-US" sz="4000" b="1" dirty="0">
                <a:latin typeface="+mj-lt"/>
                <a:ea typeface="+mj-ea"/>
                <a:cs typeface="+mj-cs"/>
              </a:endParaRPr>
            </a:p>
          </p:txBody>
        </p:sp>
        <p:sp>
          <p:nvSpPr>
            <p:cNvPr id="17" name="TextBox 16"/>
            <p:cNvSpPr txBox="1"/>
            <p:nvPr/>
          </p:nvSpPr>
          <p:spPr>
            <a:xfrm>
              <a:off x="3048000" y="1447800"/>
              <a:ext cx="1066800" cy="707886"/>
            </a:xfrm>
            <a:prstGeom prst="rect">
              <a:avLst/>
            </a:prstGeom>
            <a:noFill/>
          </p:spPr>
          <p:txBody>
            <a:bodyPr wrap="square" rtlCol="0">
              <a:spAutoFit/>
            </a:bodyPr>
            <a:lstStyle/>
            <a:p>
              <a:r>
                <a:rPr lang="en-US" sz="4000" b="1" dirty="0" smtClean="0">
                  <a:latin typeface="+mj-lt"/>
                  <a:ea typeface="+mj-ea"/>
                  <a:cs typeface="+mj-cs"/>
                </a:rPr>
                <a:t>PBL</a:t>
              </a:r>
              <a:endParaRPr lang="en-US" sz="4000" b="1" dirty="0">
                <a:latin typeface="+mj-lt"/>
                <a:ea typeface="+mj-ea"/>
                <a:cs typeface="+mj-cs"/>
              </a:endParaRPr>
            </a:p>
          </p:txBody>
        </p:sp>
        <p:sp>
          <p:nvSpPr>
            <p:cNvPr id="18" name="Equal 17"/>
            <p:cNvSpPr/>
            <p:nvPr/>
          </p:nvSpPr>
          <p:spPr>
            <a:xfrm>
              <a:off x="4114800" y="1524000"/>
              <a:ext cx="533400" cy="685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4876800" y="1447800"/>
              <a:ext cx="3200400" cy="707886"/>
            </a:xfrm>
            <a:prstGeom prst="rect">
              <a:avLst/>
            </a:prstGeom>
            <a:noFill/>
          </p:spPr>
          <p:txBody>
            <a:bodyPr wrap="square" rtlCol="0">
              <a:spAutoFit/>
            </a:bodyPr>
            <a:lstStyle/>
            <a:p>
              <a:r>
                <a:rPr lang="en-US" sz="4000" b="1" dirty="0" smtClean="0">
                  <a:latin typeface="+mj-lt"/>
                  <a:ea typeface="+mj-ea"/>
                  <a:cs typeface="+mj-cs"/>
                </a:rPr>
                <a:t>Best</a:t>
              </a:r>
              <a:r>
                <a:rPr lang="en-US" sz="4000" dirty="0" smtClean="0">
                  <a:latin typeface="+mj-lt"/>
                  <a:ea typeface="+mj-ea"/>
                  <a:cs typeface="+mj-cs"/>
                </a:rPr>
                <a:t> </a:t>
              </a:r>
              <a:r>
                <a:rPr lang="en-US" sz="4000" b="1" dirty="0" smtClean="0">
                  <a:latin typeface="+mj-lt"/>
                  <a:ea typeface="+mj-ea"/>
                  <a:cs typeface="+mj-cs"/>
                </a:rPr>
                <a:t>Practice</a:t>
              </a:r>
              <a:endParaRPr lang="en-US" sz="4000" b="1" dirty="0">
                <a:latin typeface="+mj-lt"/>
                <a:ea typeface="+mj-ea"/>
                <a:cs typeface="+mj-cs"/>
              </a:endParaRPr>
            </a:p>
          </p:txBody>
        </p:sp>
      </p:gr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a:t>Agenda</a:t>
            </a:r>
          </a:p>
        </p:txBody>
      </p:sp>
      <p:sp>
        <p:nvSpPr>
          <p:cNvPr id="9219" name="Rectangle 3"/>
          <p:cNvSpPr>
            <a:spLocks noGrp="1" noChangeArrowheads="1"/>
          </p:cNvSpPr>
          <p:nvPr>
            <p:ph idx="1"/>
          </p:nvPr>
        </p:nvSpPr>
        <p:spPr>
          <a:xfrm>
            <a:off x="457200" y="1600200"/>
            <a:ext cx="7315200" cy="4525963"/>
          </a:xfrm>
        </p:spPr>
        <p:txBody>
          <a:bodyPr/>
          <a:lstStyle/>
          <a:p>
            <a:pPr marL="533400" indent="-533400" eaLnBrk="1" hangingPunct="1">
              <a:buFont typeface="Wingdings" pitchFamily="-110" charset="2"/>
              <a:buAutoNum type="arabicPeriod"/>
            </a:pPr>
            <a:r>
              <a:rPr lang="en-US" dirty="0" smtClean="0"/>
              <a:t>Introductions</a:t>
            </a:r>
          </a:p>
          <a:p>
            <a:pPr marL="533400" indent="-533400" eaLnBrk="1" hangingPunct="1">
              <a:buFont typeface="Wingdings" pitchFamily="-110" charset="2"/>
              <a:buAutoNum type="arabicPeriod"/>
            </a:pPr>
            <a:r>
              <a:rPr lang="en-US" dirty="0" smtClean="0"/>
              <a:t>The “Teacher” in Online Teaching</a:t>
            </a:r>
          </a:p>
          <a:p>
            <a:pPr marL="533400" indent="-533400" eaLnBrk="1" hangingPunct="1">
              <a:buFont typeface="Wingdings" pitchFamily="-110" charset="2"/>
              <a:buAutoNum type="arabicPeriod"/>
            </a:pPr>
            <a:r>
              <a:rPr lang="en-US" dirty="0" smtClean="0"/>
              <a:t>Constructivist practices in a digital </a:t>
            </a:r>
            <a:r>
              <a:rPr lang="en-US" dirty="0" smtClean="0"/>
              <a:t>age</a:t>
            </a:r>
          </a:p>
          <a:p>
            <a:pPr marL="533400" indent="-533400" eaLnBrk="1" hangingPunct="1">
              <a:buFont typeface="Wingdings" pitchFamily="-110" charset="2"/>
              <a:buAutoNum type="arabicPeriod"/>
            </a:pPr>
            <a:r>
              <a:rPr lang="en-US" dirty="0" err="1" smtClean="0"/>
              <a:t>LCP’s</a:t>
            </a:r>
            <a:r>
              <a:rPr lang="en-US" dirty="0" smtClean="0"/>
              <a:t> </a:t>
            </a:r>
            <a:r>
              <a:rPr lang="en-US" dirty="0" smtClean="0"/>
              <a:t>+ PBL = Best Practice</a:t>
            </a:r>
            <a:endParaRPr lang="en-US" dirty="0" smtClean="0"/>
          </a:p>
          <a:p>
            <a:pPr marL="533400" indent="-533400" eaLnBrk="1" hangingPunct="1">
              <a:buFont typeface="Wingdings" pitchFamily="-110" charset="2"/>
              <a:buAutoNum type="arabicPeriod"/>
            </a:pPr>
            <a:r>
              <a:rPr lang="en-US" dirty="0" smtClean="0"/>
              <a:t>Lesson Development</a:t>
            </a:r>
          </a:p>
          <a:p>
            <a:pPr marL="533400" indent="-533400" eaLnBrk="1" hangingPunct="1">
              <a:buFont typeface="Wingdings" pitchFamily="-110" charset="2"/>
              <a:buAutoNum type="arabicPeriod"/>
            </a:pPr>
            <a:endParaRPr lang="en-US" dirty="0" smtClean="0"/>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58"/>
          <p:cNvGrpSpPr/>
          <p:nvPr/>
        </p:nvGrpSpPr>
        <p:grpSpPr>
          <a:xfrm>
            <a:off x="152400" y="196901"/>
            <a:ext cx="8889822" cy="6584899"/>
            <a:chOff x="152400" y="152400"/>
            <a:chExt cx="8889822" cy="6584899"/>
          </a:xfrm>
        </p:grpSpPr>
        <p:pic>
          <p:nvPicPr>
            <p:cNvPr id="5" name="Picture 4" descr="Picture 5.png"/>
            <p:cNvPicPr>
              <a:picLocks noChangeAspect="1"/>
            </p:cNvPicPr>
            <p:nvPr/>
          </p:nvPicPr>
          <p:blipFill>
            <a:blip r:embed="rId3" cstate="print"/>
            <a:stretch>
              <a:fillRect/>
            </a:stretch>
          </p:blipFill>
          <p:spPr>
            <a:xfrm>
              <a:off x="5638800" y="4038600"/>
              <a:ext cx="838095" cy="444444"/>
            </a:xfrm>
            <a:prstGeom prst="rect">
              <a:avLst/>
            </a:prstGeom>
          </p:spPr>
        </p:pic>
        <p:pic>
          <p:nvPicPr>
            <p:cNvPr id="6" name="Picture 5" descr="Picture 7.png"/>
            <p:cNvPicPr>
              <a:picLocks noChangeAspect="1"/>
            </p:cNvPicPr>
            <p:nvPr/>
          </p:nvPicPr>
          <p:blipFill>
            <a:blip r:embed="rId4" cstate="print"/>
            <a:stretch>
              <a:fillRect/>
            </a:stretch>
          </p:blipFill>
          <p:spPr>
            <a:xfrm>
              <a:off x="5257800" y="6096000"/>
              <a:ext cx="2069841" cy="419048"/>
            </a:xfrm>
            <a:prstGeom prst="rect">
              <a:avLst/>
            </a:prstGeom>
          </p:spPr>
        </p:pic>
        <p:pic>
          <p:nvPicPr>
            <p:cNvPr id="8" name="Picture 7" descr="Picture 9.png"/>
            <p:cNvPicPr>
              <a:picLocks noChangeAspect="1"/>
            </p:cNvPicPr>
            <p:nvPr/>
          </p:nvPicPr>
          <p:blipFill>
            <a:blip r:embed="rId5" cstate="print"/>
            <a:stretch>
              <a:fillRect/>
            </a:stretch>
          </p:blipFill>
          <p:spPr>
            <a:xfrm>
              <a:off x="6629400" y="4114800"/>
              <a:ext cx="825397" cy="469841"/>
            </a:xfrm>
            <a:prstGeom prst="rect">
              <a:avLst/>
            </a:prstGeom>
          </p:spPr>
        </p:pic>
        <p:pic>
          <p:nvPicPr>
            <p:cNvPr id="17" name="Picture 16" descr="Picture 18.png"/>
            <p:cNvPicPr>
              <a:picLocks noChangeAspect="1"/>
            </p:cNvPicPr>
            <p:nvPr/>
          </p:nvPicPr>
          <p:blipFill>
            <a:blip r:embed="rId6" cstate="print"/>
            <a:stretch>
              <a:fillRect/>
            </a:stretch>
          </p:blipFill>
          <p:spPr>
            <a:xfrm>
              <a:off x="304800" y="2590800"/>
              <a:ext cx="1803175" cy="596825"/>
            </a:xfrm>
            <a:prstGeom prst="rect">
              <a:avLst/>
            </a:prstGeom>
          </p:spPr>
        </p:pic>
        <p:pic>
          <p:nvPicPr>
            <p:cNvPr id="20" name="Picture 19" descr="Picture 21.png"/>
            <p:cNvPicPr>
              <a:picLocks noChangeAspect="1"/>
            </p:cNvPicPr>
            <p:nvPr/>
          </p:nvPicPr>
          <p:blipFill>
            <a:blip r:embed="rId7" cstate="print"/>
            <a:stretch>
              <a:fillRect/>
            </a:stretch>
          </p:blipFill>
          <p:spPr>
            <a:xfrm>
              <a:off x="228600" y="3886200"/>
              <a:ext cx="1465545" cy="685800"/>
            </a:xfrm>
            <a:prstGeom prst="rect">
              <a:avLst/>
            </a:prstGeom>
          </p:spPr>
        </p:pic>
        <p:pic>
          <p:nvPicPr>
            <p:cNvPr id="21" name="Picture 20" descr="Picture 22.png"/>
            <p:cNvPicPr>
              <a:picLocks noChangeAspect="1"/>
            </p:cNvPicPr>
            <p:nvPr/>
          </p:nvPicPr>
          <p:blipFill>
            <a:blip r:embed="rId8" cstate="print"/>
            <a:stretch>
              <a:fillRect/>
            </a:stretch>
          </p:blipFill>
          <p:spPr>
            <a:xfrm>
              <a:off x="609600" y="4451299"/>
              <a:ext cx="1371600" cy="629587"/>
            </a:xfrm>
            <a:prstGeom prst="rect">
              <a:avLst/>
            </a:prstGeom>
          </p:spPr>
        </p:pic>
        <p:pic>
          <p:nvPicPr>
            <p:cNvPr id="23" name="Picture 22" descr="Picture 24.png"/>
            <p:cNvPicPr>
              <a:picLocks noChangeAspect="1"/>
            </p:cNvPicPr>
            <p:nvPr/>
          </p:nvPicPr>
          <p:blipFill>
            <a:blip r:embed="rId9" cstate="print"/>
            <a:stretch>
              <a:fillRect/>
            </a:stretch>
          </p:blipFill>
          <p:spPr>
            <a:xfrm>
              <a:off x="5867400" y="4679899"/>
              <a:ext cx="1229032" cy="609600"/>
            </a:xfrm>
            <a:prstGeom prst="rect">
              <a:avLst/>
            </a:prstGeom>
          </p:spPr>
        </p:pic>
        <p:cxnSp>
          <p:nvCxnSpPr>
            <p:cNvPr id="25" name="Straight Connector 24"/>
            <p:cNvCxnSpPr/>
            <p:nvPr/>
          </p:nvCxnSpPr>
          <p:spPr>
            <a:xfrm rot="5400000">
              <a:off x="1409700" y="3467100"/>
              <a:ext cx="6172200"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0" y="3733800"/>
              <a:ext cx="8153400" cy="1588"/>
            </a:xfrm>
            <a:prstGeom prst="line">
              <a:avLst/>
            </a:prstGeom>
          </p:spPr>
          <p:style>
            <a:lnRef idx="2">
              <a:schemeClr val="accent1"/>
            </a:lnRef>
            <a:fillRef idx="0">
              <a:schemeClr val="accent1"/>
            </a:fillRef>
            <a:effectRef idx="1">
              <a:schemeClr val="accent1"/>
            </a:effectRef>
            <a:fontRef idx="minor">
              <a:schemeClr val="tx1"/>
            </a:fontRef>
          </p:style>
        </p:cxnSp>
        <p:grpSp>
          <p:nvGrpSpPr>
            <p:cNvPr id="3" name="Group 9"/>
            <p:cNvGrpSpPr/>
            <p:nvPr/>
          </p:nvGrpSpPr>
          <p:grpSpPr>
            <a:xfrm>
              <a:off x="228600" y="152400"/>
              <a:ext cx="1676400" cy="1250899"/>
              <a:chOff x="1023" y="1763524"/>
              <a:chExt cx="1676400" cy="1250899"/>
            </a:xfrm>
          </p:grpSpPr>
          <p:sp>
            <p:nvSpPr>
              <p:cNvPr id="31" name="Rounded Rectangle 30"/>
              <p:cNvSpPr/>
              <p:nvPr/>
            </p:nvSpPr>
            <p:spPr>
              <a:xfrm>
                <a:off x="1023" y="1763524"/>
                <a:ext cx="1676400"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2" name="Rounded Rectangle 5"/>
              <p:cNvSpPr/>
              <p:nvPr/>
            </p:nvSpPr>
            <p:spPr>
              <a:xfrm>
                <a:off x="110875"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nvGrpSpPr>
            <p:cNvPr id="4" name="Group 33"/>
            <p:cNvGrpSpPr/>
            <p:nvPr/>
          </p:nvGrpSpPr>
          <p:grpSpPr>
            <a:xfrm>
              <a:off x="7239000" y="159472"/>
              <a:ext cx="1676400" cy="1250899"/>
              <a:chOff x="1162342" y="245117"/>
              <a:chExt cx="1676400" cy="1250899"/>
            </a:xfrm>
          </p:grpSpPr>
          <p:sp>
            <p:nvSpPr>
              <p:cNvPr id="35" name="Rounded Rectangle 34"/>
              <p:cNvSpPr/>
              <p:nvPr/>
            </p:nvSpPr>
            <p:spPr>
              <a:xfrm>
                <a:off x="1162342" y="245117"/>
                <a:ext cx="1676400"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6" name="Rounded Rectangle 5"/>
              <p:cNvSpPr/>
              <p:nvPr/>
            </p:nvSpPr>
            <p:spPr>
              <a:xfrm>
                <a:off x="1162342" y="281755"/>
                <a:ext cx="1639762"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Active Participation</a:t>
                </a:r>
                <a:endParaRPr lang="en-US" sz="1900" kern="1200" dirty="0">
                  <a:latin typeface="Verdana"/>
                </a:endParaRPr>
              </a:p>
            </p:txBody>
          </p:sp>
        </p:grpSp>
        <p:grpSp>
          <p:nvGrpSpPr>
            <p:cNvPr id="7" name="Group 36"/>
            <p:cNvGrpSpPr/>
            <p:nvPr/>
          </p:nvGrpSpPr>
          <p:grpSpPr>
            <a:xfrm>
              <a:off x="228600" y="5486400"/>
              <a:ext cx="1752600" cy="1250899"/>
              <a:chOff x="3257257" y="245117"/>
              <a:chExt cx="1752600" cy="1250899"/>
            </a:xfrm>
          </p:grpSpPr>
          <p:sp>
            <p:nvSpPr>
              <p:cNvPr id="38" name="Rounded Rectangle 37"/>
              <p:cNvSpPr/>
              <p:nvPr/>
            </p:nvSpPr>
            <p:spPr>
              <a:xfrm>
                <a:off x="3257257" y="245117"/>
                <a:ext cx="1752600"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9" name="Rounded Rectangle 4"/>
              <p:cNvSpPr/>
              <p:nvPr/>
            </p:nvSpPr>
            <p:spPr>
              <a:xfrm>
                <a:off x="3293895" y="281755"/>
                <a:ext cx="1715962"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Collaboration and Community Building</a:t>
                </a:r>
                <a:endParaRPr lang="en-US" sz="1900" kern="1200" dirty="0">
                  <a:latin typeface="Verdana"/>
                </a:endParaRPr>
              </a:p>
            </p:txBody>
          </p:sp>
        </p:grpSp>
        <p:grpSp>
          <p:nvGrpSpPr>
            <p:cNvPr id="9" name="Group 39"/>
            <p:cNvGrpSpPr/>
            <p:nvPr/>
          </p:nvGrpSpPr>
          <p:grpSpPr>
            <a:xfrm>
              <a:off x="7315200" y="5486400"/>
              <a:ext cx="1639824" cy="1250899"/>
              <a:chOff x="4455152" y="1763524"/>
              <a:chExt cx="1639824" cy="1250899"/>
            </a:xfrm>
          </p:grpSpPr>
          <p:sp>
            <p:nvSpPr>
              <p:cNvPr id="41" name="Rounded Rectangle 40"/>
              <p:cNvSpPr/>
              <p:nvPr/>
            </p:nvSpPr>
            <p:spPr>
              <a:xfrm>
                <a:off x="4455152" y="1763524"/>
                <a:ext cx="16398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42" name="Rounded Rectangle 4"/>
              <p:cNvSpPr/>
              <p:nvPr/>
            </p:nvSpPr>
            <p:spPr>
              <a:xfrm>
                <a:off x="4455152" y="1800162"/>
                <a:ext cx="1603186"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Authentic Assessment</a:t>
                </a:r>
                <a:endParaRPr lang="en-US" sz="1900" kern="1200" dirty="0">
                  <a:latin typeface="Verdana"/>
                </a:endParaRPr>
              </a:p>
            </p:txBody>
          </p:sp>
        </p:grpSp>
        <p:sp>
          <p:nvSpPr>
            <p:cNvPr id="43" name="Rounded Rectangle 42"/>
            <p:cNvSpPr/>
            <p:nvPr/>
          </p:nvSpPr>
          <p:spPr>
            <a:xfrm>
              <a:off x="2514600" y="3429000"/>
              <a:ext cx="4038600" cy="533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Verdana"/>
                </a:rPr>
                <a:t>21</a:t>
              </a:r>
              <a:r>
                <a:rPr lang="en-US" baseline="30000" dirty="0" smtClean="0">
                  <a:latin typeface="Verdana"/>
                </a:rPr>
                <a:t>st</a:t>
              </a:r>
              <a:r>
                <a:rPr lang="en-US" dirty="0" smtClean="0">
                  <a:latin typeface="Verdana"/>
                </a:rPr>
                <a:t> Century Skills</a:t>
              </a:r>
              <a:endParaRPr lang="en-US" dirty="0">
                <a:latin typeface="Verdana"/>
              </a:endParaRPr>
            </a:p>
          </p:txBody>
        </p:sp>
        <p:pic>
          <p:nvPicPr>
            <p:cNvPr id="50" name="Picture 49" descr="google.png"/>
            <p:cNvPicPr>
              <a:picLocks noChangeAspect="1"/>
            </p:cNvPicPr>
            <p:nvPr/>
          </p:nvPicPr>
          <p:blipFill>
            <a:blip r:embed="rId10" cstate="print"/>
            <a:stretch>
              <a:fillRect/>
            </a:stretch>
          </p:blipFill>
          <p:spPr>
            <a:xfrm>
              <a:off x="1219200" y="2089099"/>
              <a:ext cx="1422222" cy="546032"/>
            </a:xfrm>
            <a:prstGeom prst="rect">
              <a:avLst/>
            </a:prstGeom>
          </p:spPr>
        </p:pic>
        <p:pic>
          <p:nvPicPr>
            <p:cNvPr id="51" name="Picture 50" descr="google.png"/>
            <p:cNvPicPr>
              <a:picLocks noChangeAspect="1"/>
            </p:cNvPicPr>
            <p:nvPr/>
          </p:nvPicPr>
          <p:blipFill>
            <a:blip r:embed="rId10" cstate="print"/>
            <a:stretch>
              <a:fillRect/>
            </a:stretch>
          </p:blipFill>
          <p:spPr>
            <a:xfrm>
              <a:off x="1752600" y="4114800"/>
              <a:ext cx="1422222" cy="546032"/>
            </a:xfrm>
            <a:prstGeom prst="rect">
              <a:avLst/>
            </a:prstGeom>
          </p:spPr>
        </p:pic>
        <p:pic>
          <p:nvPicPr>
            <p:cNvPr id="55" name="Picture 54" descr="wetpaint.png"/>
            <p:cNvPicPr>
              <a:picLocks noChangeAspect="1"/>
            </p:cNvPicPr>
            <p:nvPr/>
          </p:nvPicPr>
          <p:blipFill>
            <a:blip r:embed="rId11" cstate="print"/>
            <a:stretch>
              <a:fillRect/>
            </a:stretch>
          </p:blipFill>
          <p:spPr>
            <a:xfrm>
              <a:off x="152400" y="1676400"/>
              <a:ext cx="1032725" cy="641289"/>
            </a:xfrm>
            <a:prstGeom prst="rect">
              <a:avLst/>
            </a:prstGeom>
          </p:spPr>
        </p:pic>
        <p:pic>
          <p:nvPicPr>
            <p:cNvPr id="56" name="Picture 55" descr="wetpaint.png"/>
            <p:cNvPicPr>
              <a:picLocks noChangeAspect="1"/>
            </p:cNvPicPr>
            <p:nvPr/>
          </p:nvPicPr>
          <p:blipFill>
            <a:blip r:embed="rId11" cstate="print"/>
            <a:stretch>
              <a:fillRect/>
            </a:stretch>
          </p:blipFill>
          <p:spPr>
            <a:xfrm>
              <a:off x="3352800" y="5715000"/>
              <a:ext cx="1032725" cy="641289"/>
            </a:xfrm>
            <a:prstGeom prst="rect">
              <a:avLst/>
            </a:prstGeom>
          </p:spPr>
        </p:pic>
        <p:pic>
          <p:nvPicPr>
            <p:cNvPr id="57" name="Picture 56" descr="wetpaint.png"/>
            <p:cNvPicPr>
              <a:picLocks noChangeAspect="1"/>
            </p:cNvPicPr>
            <p:nvPr/>
          </p:nvPicPr>
          <p:blipFill>
            <a:blip r:embed="rId11" cstate="print"/>
            <a:stretch>
              <a:fillRect/>
            </a:stretch>
          </p:blipFill>
          <p:spPr>
            <a:xfrm>
              <a:off x="4572000" y="5410200"/>
              <a:ext cx="1032725" cy="641289"/>
            </a:xfrm>
            <a:prstGeom prst="rect">
              <a:avLst/>
            </a:prstGeom>
          </p:spPr>
        </p:pic>
        <p:pic>
          <p:nvPicPr>
            <p:cNvPr id="60" name="Picture 59" descr="jing.png"/>
            <p:cNvPicPr>
              <a:picLocks noChangeAspect="1"/>
            </p:cNvPicPr>
            <p:nvPr/>
          </p:nvPicPr>
          <p:blipFill>
            <a:blip r:embed="rId12" cstate="print"/>
            <a:stretch>
              <a:fillRect/>
            </a:stretch>
          </p:blipFill>
          <p:spPr>
            <a:xfrm>
              <a:off x="7239000" y="4876800"/>
              <a:ext cx="857162" cy="486498"/>
            </a:xfrm>
            <a:prstGeom prst="rect">
              <a:avLst/>
            </a:prstGeom>
          </p:spPr>
        </p:pic>
        <p:pic>
          <p:nvPicPr>
            <p:cNvPr id="61" name="Picture 60" descr="jing.png"/>
            <p:cNvPicPr>
              <a:picLocks noChangeAspect="1"/>
            </p:cNvPicPr>
            <p:nvPr/>
          </p:nvPicPr>
          <p:blipFill>
            <a:blip r:embed="rId12" cstate="print"/>
            <a:stretch>
              <a:fillRect/>
            </a:stretch>
          </p:blipFill>
          <p:spPr>
            <a:xfrm>
              <a:off x="4724400" y="1447800"/>
              <a:ext cx="857162" cy="486498"/>
            </a:xfrm>
            <a:prstGeom prst="rect">
              <a:avLst/>
            </a:prstGeom>
          </p:spPr>
        </p:pic>
        <p:pic>
          <p:nvPicPr>
            <p:cNvPr id="64" name="Picture 63" descr="zoho.png"/>
            <p:cNvPicPr>
              <a:picLocks noChangeAspect="1"/>
            </p:cNvPicPr>
            <p:nvPr/>
          </p:nvPicPr>
          <p:blipFill>
            <a:blip r:embed="rId13" cstate="print"/>
            <a:stretch>
              <a:fillRect/>
            </a:stretch>
          </p:blipFill>
          <p:spPr>
            <a:xfrm>
              <a:off x="2590800" y="2533696"/>
              <a:ext cx="1612698" cy="774603"/>
            </a:xfrm>
            <a:prstGeom prst="rect">
              <a:avLst/>
            </a:prstGeom>
          </p:spPr>
        </p:pic>
        <p:pic>
          <p:nvPicPr>
            <p:cNvPr id="68" name="Picture 67" descr="slideshare.png"/>
            <p:cNvPicPr>
              <a:picLocks noChangeAspect="1"/>
            </p:cNvPicPr>
            <p:nvPr/>
          </p:nvPicPr>
          <p:blipFill>
            <a:blip r:embed="rId14" cstate="print"/>
            <a:stretch>
              <a:fillRect/>
            </a:stretch>
          </p:blipFill>
          <p:spPr>
            <a:xfrm>
              <a:off x="2971800" y="641299"/>
              <a:ext cx="1339721" cy="378081"/>
            </a:xfrm>
            <a:prstGeom prst="rect">
              <a:avLst/>
            </a:prstGeom>
          </p:spPr>
        </p:pic>
        <p:pic>
          <p:nvPicPr>
            <p:cNvPr id="69" name="Picture 68" descr="gliffy.png"/>
            <p:cNvPicPr>
              <a:picLocks noChangeAspect="1"/>
            </p:cNvPicPr>
            <p:nvPr/>
          </p:nvPicPr>
          <p:blipFill>
            <a:blip r:embed="rId15" cstate="print"/>
            <a:stretch>
              <a:fillRect/>
            </a:stretch>
          </p:blipFill>
          <p:spPr>
            <a:xfrm>
              <a:off x="7467600" y="1631899"/>
              <a:ext cx="1066800" cy="406167"/>
            </a:xfrm>
            <a:prstGeom prst="rect">
              <a:avLst/>
            </a:prstGeom>
          </p:spPr>
        </p:pic>
        <p:pic>
          <p:nvPicPr>
            <p:cNvPr id="72" name="Picture 71" descr="elluminate.png"/>
            <p:cNvPicPr>
              <a:picLocks noChangeAspect="1"/>
            </p:cNvPicPr>
            <p:nvPr/>
          </p:nvPicPr>
          <p:blipFill>
            <a:blip r:embed="rId16" cstate="print"/>
            <a:stretch>
              <a:fillRect/>
            </a:stretch>
          </p:blipFill>
          <p:spPr>
            <a:xfrm>
              <a:off x="4648200" y="939845"/>
              <a:ext cx="999682" cy="463454"/>
            </a:xfrm>
            <a:prstGeom prst="rect">
              <a:avLst/>
            </a:prstGeom>
          </p:spPr>
        </p:pic>
        <p:pic>
          <p:nvPicPr>
            <p:cNvPr id="74" name="Picture 73" descr="Brainpop.png"/>
            <p:cNvPicPr>
              <a:picLocks noChangeAspect="1"/>
            </p:cNvPicPr>
            <p:nvPr/>
          </p:nvPicPr>
          <p:blipFill>
            <a:blip r:embed="rId17" cstate="print"/>
            <a:stretch>
              <a:fillRect/>
            </a:stretch>
          </p:blipFill>
          <p:spPr>
            <a:xfrm>
              <a:off x="3276600" y="1066800"/>
              <a:ext cx="817245" cy="838200"/>
            </a:xfrm>
            <a:prstGeom prst="rect">
              <a:avLst/>
            </a:prstGeom>
          </p:spPr>
        </p:pic>
        <p:pic>
          <p:nvPicPr>
            <p:cNvPr id="75" name="Picture 74" descr="clubpenquin.png"/>
            <p:cNvPicPr>
              <a:picLocks noChangeAspect="1"/>
            </p:cNvPicPr>
            <p:nvPr/>
          </p:nvPicPr>
          <p:blipFill>
            <a:blip r:embed="rId18" cstate="print"/>
            <a:stretch>
              <a:fillRect/>
            </a:stretch>
          </p:blipFill>
          <p:spPr>
            <a:xfrm>
              <a:off x="2057400" y="5715000"/>
              <a:ext cx="1143000" cy="639831"/>
            </a:xfrm>
            <a:prstGeom prst="rect">
              <a:avLst/>
            </a:prstGeom>
          </p:spPr>
        </p:pic>
        <p:pic>
          <p:nvPicPr>
            <p:cNvPr id="76" name="Picture 75" descr="clubpenquin.png"/>
            <p:cNvPicPr>
              <a:picLocks noChangeAspect="1"/>
            </p:cNvPicPr>
            <p:nvPr/>
          </p:nvPicPr>
          <p:blipFill>
            <a:blip r:embed="rId18" cstate="print"/>
            <a:stretch>
              <a:fillRect/>
            </a:stretch>
          </p:blipFill>
          <p:spPr>
            <a:xfrm>
              <a:off x="4724400" y="2012899"/>
              <a:ext cx="1143000" cy="639831"/>
            </a:xfrm>
            <a:prstGeom prst="rect">
              <a:avLst/>
            </a:prstGeom>
          </p:spPr>
        </p:pic>
        <p:pic>
          <p:nvPicPr>
            <p:cNvPr id="79" name="Picture 78" descr="CAchess.png"/>
            <p:cNvPicPr>
              <a:picLocks noChangeAspect="1"/>
            </p:cNvPicPr>
            <p:nvPr/>
          </p:nvPicPr>
          <p:blipFill>
            <a:blip r:embed="rId19" cstate="print"/>
            <a:stretch>
              <a:fillRect/>
            </a:stretch>
          </p:blipFill>
          <p:spPr>
            <a:xfrm>
              <a:off x="2146555" y="5181600"/>
              <a:ext cx="2196845" cy="409350"/>
            </a:xfrm>
            <a:prstGeom prst="rect">
              <a:avLst/>
            </a:prstGeom>
          </p:spPr>
        </p:pic>
        <p:pic>
          <p:nvPicPr>
            <p:cNvPr id="80" name="Picture 79" descr="froguts.png"/>
            <p:cNvPicPr>
              <a:picLocks noChangeAspect="1"/>
            </p:cNvPicPr>
            <p:nvPr/>
          </p:nvPicPr>
          <p:blipFill>
            <a:blip r:embed="rId20" cstate="print"/>
            <a:stretch>
              <a:fillRect/>
            </a:stretch>
          </p:blipFill>
          <p:spPr>
            <a:xfrm>
              <a:off x="6629400" y="3276600"/>
              <a:ext cx="914286" cy="330159"/>
            </a:xfrm>
            <a:prstGeom prst="rect">
              <a:avLst/>
            </a:prstGeom>
          </p:spPr>
        </p:pic>
        <p:pic>
          <p:nvPicPr>
            <p:cNvPr id="81" name="Picture 80" descr="creately.png"/>
            <p:cNvPicPr>
              <a:picLocks noChangeAspect="1"/>
            </p:cNvPicPr>
            <p:nvPr/>
          </p:nvPicPr>
          <p:blipFill>
            <a:blip r:embed="rId21" cstate="print"/>
            <a:stretch>
              <a:fillRect/>
            </a:stretch>
          </p:blipFill>
          <p:spPr>
            <a:xfrm>
              <a:off x="1905000" y="1022299"/>
              <a:ext cx="1280046" cy="533353"/>
            </a:xfrm>
            <a:prstGeom prst="rect">
              <a:avLst/>
            </a:prstGeom>
          </p:spPr>
        </p:pic>
        <p:pic>
          <p:nvPicPr>
            <p:cNvPr id="85" name="Picture 84" descr="globalvclassroom.png"/>
            <p:cNvPicPr>
              <a:picLocks noChangeAspect="1"/>
            </p:cNvPicPr>
            <p:nvPr/>
          </p:nvPicPr>
          <p:blipFill>
            <a:blip r:embed="rId22" cstate="print"/>
            <a:stretch>
              <a:fillRect/>
            </a:stretch>
          </p:blipFill>
          <p:spPr>
            <a:xfrm>
              <a:off x="3200400" y="4114800"/>
              <a:ext cx="1222766" cy="574700"/>
            </a:xfrm>
            <a:prstGeom prst="rect">
              <a:avLst/>
            </a:prstGeom>
          </p:spPr>
        </p:pic>
        <p:pic>
          <p:nvPicPr>
            <p:cNvPr id="87" name="Picture 86" descr="journeynorth.png"/>
            <p:cNvPicPr>
              <a:picLocks noChangeAspect="1"/>
            </p:cNvPicPr>
            <p:nvPr/>
          </p:nvPicPr>
          <p:blipFill>
            <a:blip r:embed="rId23" cstate="print"/>
            <a:stretch>
              <a:fillRect/>
            </a:stretch>
          </p:blipFill>
          <p:spPr>
            <a:xfrm>
              <a:off x="7315200" y="2012899"/>
              <a:ext cx="1618723" cy="617703"/>
            </a:xfrm>
            <a:prstGeom prst="rect">
              <a:avLst/>
            </a:prstGeom>
          </p:spPr>
        </p:pic>
        <p:pic>
          <p:nvPicPr>
            <p:cNvPr id="88" name="Picture 87" descr="midlink.png"/>
            <p:cNvPicPr>
              <a:picLocks noChangeAspect="1"/>
            </p:cNvPicPr>
            <p:nvPr/>
          </p:nvPicPr>
          <p:blipFill>
            <a:blip r:embed="rId24" cstate="print"/>
            <a:stretch>
              <a:fillRect/>
            </a:stretch>
          </p:blipFill>
          <p:spPr>
            <a:xfrm>
              <a:off x="7620000" y="3886200"/>
              <a:ext cx="1143000" cy="861515"/>
            </a:xfrm>
            <a:prstGeom prst="rect">
              <a:avLst/>
            </a:prstGeom>
          </p:spPr>
        </p:pic>
        <p:pic>
          <p:nvPicPr>
            <p:cNvPr id="89" name="Picture 88" descr="interactivesims.png"/>
            <p:cNvPicPr>
              <a:picLocks noChangeAspect="1"/>
            </p:cNvPicPr>
            <p:nvPr/>
          </p:nvPicPr>
          <p:blipFill>
            <a:blip r:embed="rId25" cstate="print"/>
            <a:stretch>
              <a:fillRect/>
            </a:stretch>
          </p:blipFill>
          <p:spPr>
            <a:xfrm>
              <a:off x="5105400" y="2698699"/>
              <a:ext cx="2095229" cy="343078"/>
            </a:xfrm>
            <a:prstGeom prst="rect">
              <a:avLst/>
            </a:prstGeom>
          </p:spPr>
        </p:pic>
        <p:pic>
          <p:nvPicPr>
            <p:cNvPr id="90" name="Picture 89" descr="nasaquest.png"/>
            <p:cNvPicPr>
              <a:picLocks noChangeAspect="1"/>
            </p:cNvPicPr>
            <p:nvPr/>
          </p:nvPicPr>
          <p:blipFill>
            <a:blip r:embed="rId26" cstate="print"/>
            <a:stretch>
              <a:fillRect/>
            </a:stretch>
          </p:blipFill>
          <p:spPr>
            <a:xfrm>
              <a:off x="6121530" y="859439"/>
              <a:ext cx="1117470" cy="620060"/>
            </a:xfrm>
            <a:prstGeom prst="rect">
              <a:avLst/>
            </a:prstGeom>
          </p:spPr>
        </p:pic>
        <p:pic>
          <p:nvPicPr>
            <p:cNvPr id="91" name="Picture 90" descr="nobel.png"/>
            <p:cNvPicPr>
              <a:picLocks noChangeAspect="1"/>
            </p:cNvPicPr>
            <p:nvPr/>
          </p:nvPicPr>
          <p:blipFill>
            <a:blip r:embed="rId27" cstate="print"/>
            <a:stretch>
              <a:fillRect/>
            </a:stretch>
          </p:blipFill>
          <p:spPr>
            <a:xfrm>
              <a:off x="7696200" y="3308299"/>
              <a:ext cx="1346022" cy="270406"/>
            </a:xfrm>
            <a:prstGeom prst="rect">
              <a:avLst/>
            </a:prstGeom>
          </p:spPr>
        </p:pic>
        <p:pic>
          <p:nvPicPr>
            <p:cNvPr id="92" name="Picture 91" descr="Picture 1.png"/>
            <p:cNvPicPr>
              <a:picLocks noChangeAspect="1"/>
            </p:cNvPicPr>
            <p:nvPr/>
          </p:nvPicPr>
          <p:blipFill>
            <a:blip r:embed="rId28" cstate="print"/>
            <a:stretch>
              <a:fillRect/>
            </a:stretch>
          </p:blipFill>
          <p:spPr>
            <a:xfrm>
              <a:off x="2362200" y="4724400"/>
              <a:ext cx="1053968" cy="368254"/>
            </a:xfrm>
            <a:prstGeom prst="rect">
              <a:avLst/>
            </a:prstGeom>
          </p:spPr>
        </p:pic>
        <p:pic>
          <p:nvPicPr>
            <p:cNvPr id="93" name="Picture 92" descr="stockmarketgame.png"/>
            <p:cNvPicPr>
              <a:picLocks noChangeAspect="1"/>
            </p:cNvPicPr>
            <p:nvPr/>
          </p:nvPicPr>
          <p:blipFill>
            <a:blip r:embed="rId29" cstate="print"/>
            <a:stretch>
              <a:fillRect/>
            </a:stretch>
          </p:blipFill>
          <p:spPr>
            <a:xfrm>
              <a:off x="381000" y="3124200"/>
              <a:ext cx="1936480" cy="369124"/>
            </a:xfrm>
            <a:prstGeom prst="rect">
              <a:avLst/>
            </a:prstGeom>
          </p:spPr>
        </p:pic>
        <p:pic>
          <p:nvPicPr>
            <p:cNvPr id="94" name="Picture 93" descr="thinkquest.png"/>
            <p:cNvPicPr>
              <a:picLocks noChangeAspect="1"/>
            </p:cNvPicPr>
            <p:nvPr/>
          </p:nvPicPr>
          <p:blipFill>
            <a:blip r:embed="rId30" cstate="print"/>
            <a:stretch>
              <a:fillRect/>
            </a:stretch>
          </p:blipFill>
          <p:spPr>
            <a:xfrm>
              <a:off x="5029200" y="228600"/>
              <a:ext cx="1726965" cy="297551"/>
            </a:xfrm>
            <a:prstGeom prst="rect">
              <a:avLst/>
            </a:prstGeom>
          </p:spPr>
        </p:pic>
        <p:pic>
          <p:nvPicPr>
            <p:cNvPr id="95" name="Picture 94" descr="tutor.png"/>
            <p:cNvPicPr>
              <a:picLocks noChangeAspect="1"/>
            </p:cNvPicPr>
            <p:nvPr/>
          </p:nvPicPr>
          <p:blipFill>
            <a:blip r:embed="rId31" cstate="print"/>
            <a:stretch>
              <a:fillRect/>
            </a:stretch>
          </p:blipFill>
          <p:spPr>
            <a:xfrm>
              <a:off x="1600200" y="1784299"/>
              <a:ext cx="1126231" cy="279375"/>
            </a:xfrm>
            <a:prstGeom prst="rect">
              <a:avLst/>
            </a:prstGeom>
          </p:spPr>
        </p:pic>
        <p:pic>
          <p:nvPicPr>
            <p:cNvPr id="96" name="Picture 95" descr="whitebarn.png"/>
            <p:cNvPicPr>
              <a:picLocks noChangeAspect="1"/>
            </p:cNvPicPr>
            <p:nvPr/>
          </p:nvPicPr>
          <p:blipFill>
            <a:blip r:embed="rId32" cstate="print"/>
            <a:stretch>
              <a:fillRect/>
            </a:stretch>
          </p:blipFill>
          <p:spPr>
            <a:xfrm>
              <a:off x="5638800" y="5257800"/>
              <a:ext cx="1447800" cy="618531"/>
            </a:xfrm>
            <a:prstGeom prst="rect">
              <a:avLst/>
            </a:prstGeom>
          </p:spPr>
        </p:pic>
        <p:pic>
          <p:nvPicPr>
            <p:cNvPr id="58" name="Picture 57" descr="discoverystreaming.png"/>
            <p:cNvPicPr>
              <a:picLocks noChangeAspect="1"/>
            </p:cNvPicPr>
            <p:nvPr/>
          </p:nvPicPr>
          <p:blipFill>
            <a:blip r:embed="rId33" cstate="print"/>
            <a:stretch>
              <a:fillRect/>
            </a:stretch>
          </p:blipFill>
          <p:spPr>
            <a:xfrm>
              <a:off x="6096000" y="1816590"/>
              <a:ext cx="1111178" cy="805909"/>
            </a:xfrm>
            <a:prstGeom prst="rect">
              <a:avLst/>
            </a:prstGeom>
          </p:spPr>
        </p:pic>
      </p:grpSp>
      <p:pic>
        <p:nvPicPr>
          <p:cNvPr id="62" name="Picture 61" descr="nozbe.png"/>
          <p:cNvPicPr>
            <a:picLocks noChangeAspect="1"/>
          </p:cNvPicPr>
          <p:nvPr/>
        </p:nvPicPr>
        <p:blipFill>
          <a:blip r:embed="rId34" cstate="print"/>
          <a:stretch>
            <a:fillRect/>
          </a:stretch>
        </p:blipFill>
        <p:spPr>
          <a:xfrm>
            <a:off x="2819400" y="1981200"/>
            <a:ext cx="1227675" cy="469851"/>
          </a:xfrm>
          <a:prstGeom prst="rect">
            <a:avLst/>
          </a:prstGeom>
        </p:spPr>
      </p:pic>
      <p:pic>
        <p:nvPicPr>
          <p:cNvPr id="63" name="Picture 62" descr="Picture 16.png"/>
          <p:cNvPicPr>
            <a:picLocks noChangeAspect="1"/>
          </p:cNvPicPr>
          <p:nvPr/>
        </p:nvPicPr>
        <p:blipFill>
          <a:blip r:embed="rId35" cstate="print"/>
          <a:stretch>
            <a:fillRect/>
          </a:stretch>
        </p:blipFill>
        <p:spPr>
          <a:xfrm>
            <a:off x="4876800" y="4419600"/>
            <a:ext cx="685800" cy="685800"/>
          </a:xfrm>
          <a:prstGeom prst="rect">
            <a:avLst/>
          </a:prstGeom>
        </p:spPr>
      </p:pic>
      <p:pic>
        <p:nvPicPr>
          <p:cNvPr id="65" name="Picture 64" descr="voicethread.png"/>
          <p:cNvPicPr>
            <a:picLocks noChangeAspect="1"/>
          </p:cNvPicPr>
          <p:nvPr/>
        </p:nvPicPr>
        <p:blipFill>
          <a:blip r:embed="rId36" cstate="print"/>
          <a:stretch>
            <a:fillRect/>
          </a:stretch>
        </p:blipFill>
        <p:spPr>
          <a:xfrm>
            <a:off x="4572000" y="3162333"/>
            <a:ext cx="1568257" cy="266667"/>
          </a:xfrm>
          <a:prstGeom prst="rect">
            <a:avLst/>
          </a:prstGeom>
        </p:spPr>
      </p:pic>
      <p:pic>
        <p:nvPicPr>
          <p:cNvPr id="66" name="Picture 65" descr="Picture 5.png"/>
          <p:cNvPicPr>
            <a:picLocks noChangeAspect="1"/>
          </p:cNvPicPr>
          <p:nvPr/>
        </p:nvPicPr>
        <p:blipFill>
          <a:blip r:embed="rId3" cstate="print"/>
          <a:stretch>
            <a:fillRect/>
          </a:stretch>
        </p:blipFill>
        <p:spPr>
          <a:xfrm>
            <a:off x="5715000" y="1384356"/>
            <a:ext cx="838095" cy="444444"/>
          </a:xfrm>
          <a:prstGeom prst="rect">
            <a:avLst/>
          </a:prstGeom>
        </p:spPr>
      </p:pic>
      <p:pic>
        <p:nvPicPr>
          <p:cNvPr id="67" name="Picture 66" descr="adobe connect.png"/>
          <p:cNvPicPr>
            <a:picLocks noChangeAspect="1"/>
          </p:cNvPicPr>
          <p:nvPr/>
        </p:nvPicPr>
        <p:blipFill>
          <a:blip r:embed="rId37" cstate="print"/>
          <a:stretch>
            <a:fillRect/>
          </a:stretch>
        </p:blipFill>
        <p:spPr>
          <a:xfrm>
            <a:off x="4648200" y="685800"/>
            <a:ext cx="2530547" cy="228600"/>
          </a:xfrm>
          <a:prstGeom prst="rect">
            <a:avLst/>
          </a:prstGeom>
        </p:spPr>
      </p:pic>
      <p:pic>
        <p:nvPicPr>
          <p:cNvPr id="70" name="Picture 69" descr="Picture 14.png"/>
          <p:cNvPicPr>
            <a:picLocks noChangeAspect="1"/>
          </p:cNvPicPr>
          <p:nvPr/>
        </p:nvPicPr>
        <p:blipFill>
          <a:blip r:embed="rId38" cstate="print"/>
          <a:stretch>
            <a:fillRect/>
          </a:stretch>
        </p:blipFill>
        <p:spPr>
          <a:xfrm>
            <a:off x="7480470" y="2743200"/>
            <a:ext cx="1358730" cy="482540"/>
          </a:xfrm>
          <a:prstGeom prst="rect">
            <a:avLst/>
          </a:prstGeom>
        </p:spPr>
      </p:pic>
      <p:pic>
        <p:nvPicPr>
          <p:cNvPr id="71" name="Picture 70" descr="Picture 11.png"/>
          <p:cNvPicPr>
            <a:picLocks noChangeAspect="1"/>
          </p:cNvPicPr>
          <p:nvPr/>
        </p:nvPicPr>
        <p:blipFill>
          <a:blip r:embed="rId39" cstate="print"/>
          <a:stretch>
            <a:fillRect/>
          </a:stretch>
        </p:blipFill>
        <p:spPr>
          <a:xfrm>
            <a:off x="2971800" y="6515143"/>
            <a:ext cx="622222" cy="342857"/>
          </a:xfrm>
          <a:prstGeom prst="rect">
            <a:avLst/>
          </a:prstGeom>
        </p:spPr>
      </p:pic>
      <p:pic>
        <p:nvPicPr>
          <p:cNvPr id="73" name="Picture 72" descr="Picture 20.png"/>
          <p:cNvPicPr>
            <a:picLocks noChangeAspect="1"/>
          </p:cNvPicPr>
          <p:nvPr/>
        </p:nvPicPr>
        <p:blipFill>
          <a:blip r:embed="rId40" cstate="print"/>
          <a:stretch>
            <a:fillRect/>
          </a:stretch>
        </p:blipFill>
        <p:spPr>
          <a:xfrm>
            <a:off x="762000" y="5105400"/>
            <a:ext cx="1295400" cy="387675"/>
          </a:xfrm>
          <a:prstGeom prst="rect">
            <a:avLst/>
          </a:prstGeom>
        </p:spPr>
      </p:pic>
      <p:pic>
        <p:nvPicPr>
          <p:cNvPr id="78" name="Picture 77" descr="edublog.png"/>
          <p:cNvPicPr>
            <a:picLocks noChangeAspect="1"/>
          </p:cNvPicPr>
          <p:nvPr/>
        </p:nvPicPr>
        <p:blipFill>
          <a:blip r:embed="rId41"/>
          <a:stretch>
            <a:fillRect/>
          </a:stretch>
        </p:blipFill>
        <p:spPr>
          <a:xfrm>
            <a:off x="2057400" y="228600"/>
            <a:ext cx="1186005" cy="457200"/>
          </a:xfrm>
          <a:prstGeom prst="rect">
            <a:avLst/>
          </a:prstGeom>
        </p:spPr>
      </p:pic>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1828800" y="2286000"/>
            <a:ext cx="5638800" cy="3048000"/>
          </a:xfrm>
        </p:spPr>
        <p:txBody>
          <a:bodyPr/>
          <a:lstStyle/>
          <a:p>
            <a:pPr eaLnBrk="1" hangingPunct="1">
              <a:buFont typeface="Wingdings" pitchFamily="-110" charset="2"/>
              <a:buNone/>
            </a:pPr>
            <a:r>
              <a:rPr lang="en-US" dirty="0" smtClean="0"/>
              <a:t>Supported through</a:t>
            </a:r>
            <a:r>
              <a:rPr lang="en-US" dirty="0"/>
              <a:t>:</a:t>
            </a:r>
            <a:endParaRPr lang="en-US" dirty="0" smtClean="0"/>
          </a:p>
          <a:p>
            <a:pPr eaLnBrk="1" hangingPunct="1"/>
            <a:r>
              <a:rPr lang="en-US" dirty="0"/>
              <a:t>S</a:t>
            </a:r>
            <a:r>
              <a:rPr lang="en-US" sz="2400" dirty="0" smtClean="0"/>
              <a:t>caffolding </a:t>
            </a:r>
            <a:r>
              <a:rPr lang="en-US" sz="2400" dirty="0"/>
              <a:t>and careful guidance </a:t>
            </a:r>
            <a:endParaRPr lang="en-US" sz="2400" dirty="0" smtClean="0"/>
          </a:p>
          <a:p>
            <a:pPr eaLnBrk="1" hangingPunct="1"/>
            <a:r>
              <a:rPr lang="en-US" dirty="0" smtClean="0"/>
              <a:t>I</a:t>
            </a:r>
            <a:r>
              <a:rPr lang="en-US" sz="2400" dirty="0" smtClean="0"/>
              <a:t>nstructional </a:t>
            </a:r>
            <a:r>
              <a:rPr lang="en-US" sz="2400" dirty="0" smtClean="0"/>
              <a:t>learning </a:t>
            </a:r>
            <a:r>
              <a:rPr lang="en-US" sz="2400" dirty="0"/>
              <a:t>aids </a:t>
            </a:r>
            <a:endParaRPr lang="en-US" sz="2400" dirty="0" smtClean="0"/>
          </a:p>
          <a:p>
            <a:pPr eaLnBrk="1" hangingPunct="1"/>
            <a:r>
              <a:rPr lang="en-US" dirty="0"/>
              <a:t>M</a:t>
            </a:r>
            <a:r>
              <a:rPr lang="en-US" sz="2400" dirty="0" smtClean="0"/>
              <a:t>odeling </a:t>
            </a:r>
            <a:r>
              <a:rPr lang="en-US" sz="2400" dirty="0"/>
              <a:t>and prompting</a:t>
            </a:r>
            <a:endParaRPr lang="en-US" sz="2400" dirty="0" smtClean="0"/>
          </a:p>
          <a:p>
            <a:pPr eaLnBrk="1" hangingPunct="1"/>
            <a:r>
              <a:rPr lang="en-US" dirty="0"/>
              <a:t>C</a:t>
            </a:r>
            <a:r>
              <a:rPr lang="en-US" sz="2400" dirty="0" smtClean="0"/>
              <a:t>oaching </a:t>
            </a:r>
            <a:r>
              <a:rPr lang="en-US" sz="2400" dirty="0"/>
              <a:t>strategies</a:t>
            </a:r>
            <a:endParaRPr lang="en-US" sz="2400" dirty="0" smtClean="0"/>
          </a:p>
          <a:p>
            <a:pPr eaLnBrk="1" hangingPunct="1"/>
            <a:r>
              <a:rPr lang="en-US" dirty="0"/>
              <a:t>R</a:t>
            </a:r>
            <a:r>
              <a:rPr lang="en-US" sz="2400" dirty="0" smtClean="0"/>
              <a:t>eflective </a:t>
            </a:r>
            <a:r>
              <a:rPr lang="en-US" sz="2400" dirty="0"/>
              <a:t>thinking and problem solving</a:t>
            </a:r>
          </a:p>
          <a:p>
            <a:pPr eaLnBrk="1" hangingPunct="1"/>
            <a:endParaRPr lang="en-US" sz="2400" dirty="0"/>
          </a:p>
          <a:p>
            <a:pPr eaLnBrk="1" hangingPunct="1"/>
            <a:endParaRPr lang="en-US" sz="2000" dirty="0"/>
          </a:p>
        </p:txBody>
      </p:sp>
      <p:sp>
        <p:nvSpPr>
          <p:cNvPr id="15364" name="Rectangle 4"/>
          <p:cNvSpPr>
            <a:spLocks noChangeArrowheads="1"/>
          </p:cNvSpPr>
          <p:nvPr/>
        </p:nvSpPr>
        <p:spPr bwMode="auto">
          <a:xfrm>
            <a:off x="2895600" y="914400"/>
            <a:ext cx="5943600" cy="830997"/>
          </a:xfrm>
          <a:prstGeom prst="rect">
            <a:avLst/>
          </a:prstGeom>
          <a:noFill/>
          <a:ln w="9525">
            <a:noFill/>
            <a:miter lim="800000"/>
            <a:headEnd/>
            <a:tailEnd/>
          </a:ln>
        </p:spPr>
        <p:txBody>
          <a:bodyPr wrap="square">
            <a:prstTxWarp prst="textNoShape">
              <a:avLst/>
            </a:prstTxWarp>
            <a:spAutoFit/>
          </a:bodyPr>
          <a:lstStyle/>
          <a:p>
            <a:r>
              <a:rPr kumimoji="1" lang="en-US" b="1" i="1" dirty="0">
                <a:latin typeface="Trebuchet MS" pitchFamily="-110" charset="0"/>
              </a:rPr>
              <a:t>The </a:t>
            </a:r>
            <a:r>
              <a:rPr kumimoji="1" lang="en-US" b="1" i="1" dirty="0">
                <a:solidFill>
                  <a:srgbClr val="FF0000"/>
                </a:solidFill>
                <a:latin typeface="Trebuchet MS" pitchFamily="-110" charset="0"/>
              </a:rPr>
              <a:t>ability</a:t>
            </a:r>
            <a:r>
              <a:rPr kumimoji="1" lang="en-US" b="1" i="1" dirty="0">
                <a:latin typeface="Trebuchet MS" pitchFamily="-110" charset="0"/>
              </a:rPr>
              <a:t> and </a:t>
            </a:r>
            <a:r>
              <a:rPr kumimoji="1" lang="en-US" b="1" i="1" dirty="0">
                <a:solidFill>
                  <a:srgbClr val="FF0000"/>
                </a:solidFill>
                <a:latin typeface="Trebuchet MS" pitchFamily="-110" charset="0"/>
              </a:rPr>
              <a:t>motivation</a:t>
            </a:r>
            <a:r>
              <a:rPr kumimoji="1" lang="en-US" b="1" i="1" dirty="0">
                <a:latin typeface="Trebuchet MS" pitchFamily="-110" charset="0"/>
              </a:rPr>
              <a:t> to take </a:t>
            </a:r>
            <a:r>
              <a:rPr kumimoji="1" lang="en-US" b="1" i="1" dirty="0" smtClean="0">
                <a:solidFill>
                  <a:srgbClr val="FF0000"/>
                </a:solidFill>
                <a:latin typeface="Trebuchet MS" pitchFamily="-110" charset="0"/>
              </a:rPr>
              <a:t>responsibility</a:t>
            </a:r>
            <a:r>
              <a:rPr kumimoji="1" lang="en-US" b="1" i="1" dirty="0">
                <a:latin typeface="Trebuchet MS" pitchFamily="-110" charset="0"/>
              </a:rPr>
              <a:t> </a:t>
            </a:r>
            <a:r>
              <a:rPr kumimoji="1" lang="en-US" b="1" i="1" dirty="0" smtClean="0">
                <a:latin typeface="Trebuchet MS" pitchFamily="-110" charset="0"/>
              </a:rPr>
              <a:t>for </a:t>
            </a:r>
            <a:r>
              <a:rPr kumimoji="1" lang="en-US" b="1" i="1" dirty="0">
                <a:latin typeface="Trebuchet MS" pitchFamily="-110" charset="0"/>
              </a:rPr>
              <a:t>one's own learning.</a:t>
            </a:r>
          </a:p>
        </p:txBody>
      </p:sp>
      <p:grpSp>
        <p:nvGrpSpPr>
          <p:cNvPr id="6" name="Group 5"/>
          <p:cNvGrpSpPr/>
          <p:nvPr/>
        </p:nvGrpSpPr>
        <p:grpSpPr>
          <a:xfrm>
            <a:off x="269493" y="286902"/>
            <a:ext cx="2195700" cy="1250899"/>
            <a:chOff x="269493" y="286902"/>
            <a:chExt cx="2195700" cy="1250899"/>
          </a:xfrm>
        </p:grpSpPr>
        <p:sp>
          <p:nvSpPr>
            <p:cNvPr id="7" name="Left Arrow 6"/>
            <p:cNvSpPr/>
            <p:nvPr/>
          </p:nvSpPr>
          <p:spPr>
            <a:xfrm rot="11700000">
              <a:off x="1026799" y="863950"/>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8" name="Group 9"/>
            <p:cNvGrpSpPr/>
            <p:nvPr/>
          </p:nvGrpSpPr>
          <p:grpSpPr>
            <a:xfrm>
              <a:off x="269493" y="286902"/>
              <a:ext cx="1563624" cy="1250899"/>
              <a:chOff x="1023" y="1763524"/>
              <a:chExt cx="1563624" cy="1250899"/>
            </a:xfrm>
          </p:grpSpPr>
          <p:sp>
            <p:nvSpPr>
              <p:cNvPr id="9" name="Rounded Rectangle 8"/>
              <p:cNvSpPr/>
              <p:nvPr/>
            </p:nvSpPr>
            <p:spPr>
              <a:xfrm>
                <a:off x="1023"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5"/>
              <p:cNvSpPr/>
              <p:nvPr/>
            </p:nvSpPr>
            <p:spPr>
              <a:xfrm>
                <a:off x="37661"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pic>
        <p:nvPicPr>
          <p:cNvPr id="12" name="Picture 11" descr="google.png"/>
          <p:cNvPicPr>
            <a:picLocks noChangeAspect="1"/>
          </p:cNvPicPr>
          <p:nvPr/>
        </p:nvPicPr>
        <p:blipFill>
          <a:blip r:embed="rId3" cstate="print"/>
          <a:stretch>
            <a:fillRect/>
          </a:stretch>
        </p:blipFill>
        <p:spPr>
          <a:xfrm>
            <a:off x="1371600" y="6096000"/>
            <a:ext cx="1422222" cy="546032"/>
          </a:xfrm>
          <a:prstGeom prst="rect">
            <a:avLst/>
          </a:prstGeom>
        </p:spPr>
      </p:pic>
      <p:pic>
        <p:nvPicPr>
          <p:cNvPr id="13" name="Picture 12" descr="wetpaint.png"/>
          <p:cNvPicPr>
            <a:picLocks noChangeAspect="1"/>
          </p:cNvPicPr>
          <p:nvPr/>
        </p:nvPicPr>
        <p:blipFill>
          <a:blip r:embed="rId4" cstate="print"/>
          <a:stretch>
            <a:fillRect/>
          </a:stretch>
        </p:blipFill>
        <p:spPr>
          <a:xfrm>
            <a:off x="2819400" y="6019800"/>
            <a:ext cx="1032725" cy="641289"/>
          </a:xfrm>
          <a:prstGeom prst="rect">
            <a:avLst/>
          </a:prstGeom>
        </p:spPr>
      </p:pic>
      <p:pic>
        <p:nvPicPr>
          <p:cNvPr id="15" name="Picture 14" descr="gliffy.png"/>
          <p:cNvPicPr>
            <a:picLocks noChangeAspect="1"/>
          </p:cNvPicPr>
          <p:nvPr/>
        </p:nvPicPr>
        <p:blipFill>
          <a:blip r:embed="rId5" cstate="print"/>
          <a:stretch>
            <a:fillRect/>
          </a:stretch>
        </p:blipFill>
        <p:spPr>
          <a:xfrm>
            <a:off x="5181600" y="6172200"/>
            <a:ext cx="1066800" cy="406167"/>
          </a:xfrm>
          <a:prstGeom prst="rect">
            <a:avLst/>
          </a:prstGeom>
        </p:spPr>
      </p:pic>
      <p:pic>
        <p:nvPicPr>
          <p:cNvPr id="17" name="Picture 16" descr="nozbe.png"/>
          <p:cNvPicPr>
            <a:picLocks noChangeAspect="1"/>
          </p:cNvPicPr>
          <p:nvPr/>
        </p:nvPicPr>
        <p:blipFill>
          <a:blip r:embed="rId6" cstate="print"/>
          <a:stretch>
            <a:fillRect/>
          </a:stretch>
        </p:blipFill>
        <p:spPr>
          <a:xfrm>
            <a:off x="7543800" y="6172200"/>
            <a:ext cx="1227675" cy="469851"/>
          </a:xfrm>
          <a:prstGeom prst="rect">
            <a:avLst/>
          </a:prstGeom>
        </p:spPr>
      </p:pic>
      <p:pic>
        <p:nvPicPr>
          <p:cNvPr id="18" name="Picture 17" descr="tutor.png"/>
          <p:cNvPicPr>
            <a:picLocks noChangeAspect="1"/>
          </p:cNvPicPr>
          <p:nvPr/>
        </p:nvPicPr>
        <p:blipFill>
          <a:blip r:embed="rId7" cstate="print"/>
          <a:stretch>
            <a:fillRect/>
          </a:stretch>
        </p:blipFill>
        <p:spPr>
          <a:xfrm>
            <a:off x="3962400" y="6324600"/>
            <a:ext cx="1126231" cy="279375"/>
          </a:xfrm>
          <a:prstGeom prst="rect">
            <a:avLst/>
          </a:prstGeom>
        </p:spPr>
      </p:pic>
      <p:pic>
        <p:nvPicPr>
          <p:cNvPr id="19" name="Picture 18" descr="Brainpop.png"/>
          <p:cNvPicPr>
            <a:picLocks noChangeAspect="1"/>
          </p:cNvPicPr>
          <p:nvPr/>
        </p:nvPicPr>
        <p:blipFill>
          <a:blip r:embed="rId8" cstate="print"/>
          <a:stretch>
            <a:fillRect/>
          </a:stretch>
        </p:blipFill>
        <p:spPr>
          <a:xfrm>
            <a:off x="457200" y="5791200"/>
            <a:ext cx="817245" cy="838200"/>
          </a:xfrm>
          <a:prstGeom prst="rect">
            <a:avLst/>
          </a:prstGeom>
        </p:spPr>
      </p:pic>
      <p:pic>
        <p:nvPicPr>
          <p:cNvPr id="20" name="Picture 19" descr="edublog.png"/>
          <p:cNvPicPr>
            <a:picLocks noChangeAspect="1"/>
          </p:cNvPicPr>
          <p:nvPr/>
        </p:nvPicPr>
        <p:blipFill>
          <a:blip r:embed="rId9"/>
          <a:stretch>
            <a:fillRect/>
          </a:stretch>
        </p:blipFill>
        <p:spPr>
          <a:xfrm>
            <a:off x="6324600" y="6172200"/>
            <a:ext cx="1186005" cy="457200"/>
          </a:xfrm>
          <a:prstGeom prst="rect">
            <a:avLst/>
          </a:prstGeom>
        </p:spPr>
      </p:pic>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Rounded Rectangle 4"/>
          <p:cNvSpPr/>
          <p:nvPr/>
        </p:nvSpPr>
        <p:spPr>
          <a:xfrm>
            <a:off x="341438" y="341438"/>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nvGrpSpPr>
          <p:cNvPr id="13" name="Group 12"/>
          <p:cNvGrpSpPr/>
          <p:nvPr/>
        </p:nvGrpSpPr>
        <p:grpSpPr>
          <a:xfrm>
            <a:off x="269493" y="286902"/>
            <a:ext cx="2195700" cy="1250899"/>
            <a:chOff x="269493" y="286902"/>
            <a:chExt cx="2195700" cy="1250899"/>
          </a:xfrm>
        </p:grpSpPr>
        <p:sp>
          <p:nvSpPr>
            <p:cNvPr id="9" name="Left Arrow 8"/>
            <p:cNvSpPr/>
            <p:nvPr/>
          </p:nvSpPr>
          <p:spPr>
            <a:xfrm rot="11700000">
              <a:off x="1026799" y="863950"/>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10" name="Group 9"/>
            <p:cNvGrpSpPr/>
            <p:nvPr/>
          </p:nvGrpSpPr>
          <p:grpSpPr>
            <a:xfrm>
              <a:off x="269493" y="286902"/>
              <a:ext cx="1563624" cy="1250899"/>
              <a:chOff x="1023" y="1763524"/>
              <a:chExt cx="1563624" cy="1250899"/>
            </a:xfrm>
          </p:grpSpPr>
          <p:sp>
            <p:nvSpPr>
              <p:cNvPr id="11" name="Rounded Rectangle 10"/>
              <p:cNvSpPr/>
              <p:nvPr/>
            </p:nvSpPr>
            <p:spPr>
              <a:xfrm>
                <a:off x="1023"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Rounded Rectangle 5"/>
              <p:cNvSpPr/>
              <p:nvPr/>
            </p:nvSpPr>
            <p:spPr>
              <a:xfrm>
                <a:off x="37661"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sp>
        <p:nvSpPr>
          <p:cNvPr id="15" name="Rectangle 1"/>
          <p:cNvSpPr>
            <a:spLocks noGrp="1"/>
          </p:cNvSpPr>
          <p:nvPr>
            <p:ph type="title"/>
          </p:nvPr>
        </p:nvSpPr>
        <p:spPr>
          <a:xfrm>
            <a:off x="2514600" y="762000"/>
            <a:ext cx="6477000" cy="1143000"/>
          </a:xfrm>
        </p:spPr>
        <p:txBody>
          <a:bodyPr/>
          <a:lstStyle/>
          <a:p>
            <a:r>
              <a:rPr lang="en-US" dirty="0" smtClean="0"/>
              <a:t>Interactive Simulations</a:t>
            </a:r>
            <a:endParaRPr lang="en-US" dirty="0"/>
          </a:p>
        </p:txBody>
      </p:sp>
      <p:pic>
        <p:nvPicPr>
          <p:cNvPr id="16" name="Picture 15" descr="Picture 5.png"/>
          <p:cNvPicPr>
            <a:picLocks noChangeAspect="1"/>
          </p:cNvPicPr>
          <p:nvPr/>
        </p:nvPicPr>
        <p:blipFill>
          <a:blip r:embed="rId3" cstate="print"/>
          <a:stretch>
            <a:fillRect/>
          </a:stretch>
        </p:blipFill>
        <p:spPr>
          <a:xfrm>
            <a:off x="304800" y="2133600"/>
            <a:ext cx="4532541" cy="3308350"/>
          </a:xfrm>
          <a:prstGeom prst="rect">
            <a:avLst/>
          </a:prstGeom>
          <a:effectLst>
            <a:outerShdw blurRad="50800" dist="38100" dir="2700000" algn="tl" rotWithShape="0">
              <a:srgbClr val="000000">
                <a:alpha val="43000"/>
              </a:srgbClr>
            </a:outerShdw>
          </a:effectLst>
        </p:spPr>
      </p:pic>
      <p:pic>
        <p:nvPicPr>
          <p:cNvPr id="14" name="Picture 13" descr="Picture 3.png"/>
          <p:cNvPicPr>
            <a:picLocks noChangeAspect="1"/>
          </p:cNvPicPr>
          <p:nvPr/>
        </p:nvPicPr>
        <p:blipFill>
          <a:blip r:embed="rId4" cstate="print"/>
          <a:stretch>
            <a:fillRect/>
          </a:stretch>
        </p:blipFill>
        <p:spPr>
          <a:xfrm>
            <a:off x="3733800" y="2971800"/>
            <a:ext cx="4976460" cy="3438509"/>
          </a:xfrm>
          <a:prstGeom prst="rect">
            <a:avLst/>
          </a:prstGeom>
          <a:effectLst>
            <a:outerShdw blurRad="50800" dist="38100" dir="2700000" algn="tl" rotWithShape="0">
              <a:srgbClr val="000000">
                <a:alpha val="43000"/>
              </a:srgbClr>
            </a:outerShdw>
          </a:effectLst>
        </p:spPr>
      </p:pic>
      <p:sp>
        <p:nvSpPr>
          <p:cNvPr id="18" name="Rectangle 17"/>
          <p:cNvSpPr/>
          <p:nvPr/>
        </p:nvSpPr>
        <p:spPr>
          <a:xfrm>
            <a:off x="457200" y="5638800"/>
            <a:ext cx="3352800" cy="646331"/>
          </a:xfrm>
          <a:prstGeom prst="rect">
            <a:avLst/>
          </a:prstGeom>
        </p:spPr>
        <p:txBody>
          <a:bodyPr wrap="square">
            <a:spAutoFit/>
          </a:bodyPr>
          <a:lstStyle/>
          <a:p>
            <a:r>
              <a:rPr lang="en-US" sz="1800" dirty="0" smtClean="0">
                <a:latin typeface="Verdana"/>
                <a:cs typeface="Verdana"/>
              </a:rPr>
              <a:t>John </a:t>
            </a:r>
            <a:r>
              <a:rPr lang="en-US" sz="1800" dirty="0" err="1" smtClean="0">
                <a:latin typeface="Verdana"/>
                <a:cs typeface="Verdana"/>
              </a:rPr>
              <a:t>Travoltage</a:t>
            </a:r>
            <a:r>
              <a:rPr lang="en-US" sz="1800" dirty="0" smtClean="0">
                <a:latin typeface="Verdana"/>
                <a:cs typeface="Verdana"/>
              </a:rPr>
              <a:t> web-based simulation at </a:t>
            </a:r>
            <a:r>
              <a:rPr lang="en-US" sz="1800" dirty="0" err="1" smtClean="0">
                <a:latin typeface="Verdana"/>
                <a:cs typeface="Verdana"/>
              </a:rPr>
              <a:t>Phet</a:t>
            </a:r>
            <a:r>
              <a:rPr lang="en-US" sz="1800" dirty="0" smtClean="0">
                <a:latin typeface="Verdana"/>
                <a:cs typeface="Verdana"/>
              </a:rPr>
              <a:t> </a:t>
            </a:r>
            <a:endParaRPr lang="en-US" sz="1800" dirty="0">
              <a:latin typeface="Verdana"/>
              <a:cs typeface="Verdana"/>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6477000" cy="1143000"/>
          </a:xfrm>
        </p:spPr>
        <p:txBody>
          <a:bodyPr/>
          <a:lstStyle/>
          <a:p>
            <a:r>
              <a:rPr lang="en-US" dirty="0" smtClean="0"/>
              <a:t>Interactive Learning Aids</a:t>
            </a:r>
            <a:endParaRPr lang="en-US" dirty="0"/>
          </a:p>
        </p:txBody>
      </p:sp>
      <p:pic>
        <p:nvPicPr>
          <p:cNvPr id="4" name="Picture 3" descr="Picture 13.png"/>
          <p:cNvPicPr>
            <a:picLocks noChangeAspect="1"/>
          </p:cNvPicPr>
          <p:nvPr/>
        </p:nvPicPr>
        <p:blipFill>
          <a:blip r:embed="rId2" cstate="print"/>
          <a:stretch>
            <a:fillRect/>
          </a:stretch>
        </p:blipFill>
        <p:spPr>
          <a:xfrm>
            <a:off x="4572000" y="1828800"/>
            <a:ext cx="3568906" cy="4495800"/>
          </a:xfrm>
          <a:prstGeom prst="rect">
            <a:avLst/>
          </a:prstGeom>
          <a:effectLst>
            <a:outerShdw blurRad="50800" dist="38100" dir="2700000" algn="tl" rotWithShape="0">
              <a:srgbClr val="000000">
                <a:alpha val="43000"/>
              </a:srgbClr>
            </a:outerShdw>
          </a:effectLst>
        </p:spPr>
      </p:pic>
      <p:pic>
        <p:nvPicPr>
          <p:cNvPr id="5" name="Picture 4" descr="Picture 1.png"/>
          <p:cNvPicPr>
            <a:picLocks noChangeAspect="1"/>
          </p:cNvPicPr>
          <p:nvPr/>
        </p:nvPicPr>
        <p:blipFill>
          <a:blip r:embed="rId3" cstate="print"/>
          <a:stretch>
            <a:fillRect/>
          </a:stretch>
        </p:blipFill>
        <p:spPr>
          <a:xfrm>
            <a:off x="533400" y="2590800"/>
            <a:ext cx="3834920" cy="2907936"/>
          </a:xfrm>
          <a:prstGeom prst="rect">
            <a:avLst/>
          </a:prstGeom>
          <a:effectLst>
            <a:outerShdw blurRad="50800" dist="38100" dir="2700000" algn="tl" rotWithShape="0">
              <a:srgbClr val="000000">
                <a:alpha val="43000"/>
              </a:srgbClr>
            </a:outerShdw>
          </a:effectLst>
        </p:spPr>
      </p:pic>
      <p:grpSp>
        <p:nvGrpSpPr>
          <p:cNvPr id="6" name="Group 5"/>
          <p:cNvGrpSpPr/>
          <p:nvPr/>
        </p:nvGrpSpPr>
        <p:grpSpPr>
          <a:xfrm>
            <a:off x="269493" y="286902"/>
            <a:ext cx="2195700" cy="1250899"/>
            <a:chOff x="269493" y="286902"/>
            <a:chExt cx="2195700" cy="1250899"/>
          </a:xfrm>
        </p:grpSpPr>
        <p:sp>
          <p:nvSpPr>
            <p:cNvPr id="7" name="Left Arrow 6"/>
            <p:cNvSpPr/>
            <p:nvPr/>
          </p:nvSpPr>
          <p:spPr>
            <a:xfrm rot="11700000">
              <a:off x="1026799" y="863950"/>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8" name="Group 9"/>
            <p:cNvGrpSpPr/>
            <p:nvPr/>
          </p:nvGrpSpPr>
          <p:grpSpPr>
            <a:xfrm>
              <a:off x="269493" y="286902"/>
              <a:ext cx="1563624" cy="1250899"/>
              <a:chOff x="1023" y="1763524"/>
              <a:chExt cx="1563624" cy="1250899"/>
            </a:xfrm>
          </p:grpSpPr>
          <p:sp>
            <p:nvSpPr>
              <p:cNvPr id="9" name="Rounded Rectangle 8"/>
              <p:cNvSpPr/>
              <p:nvPr/>
            </p:nvSpPr>
            <p:spPr>
              <a:xfrm>
                <a:off x="1023"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5"/>
              <p:cNvSpPr/>
              <p:nvPr/>
            </p:nvSpPr>
            <p:spPr>
              <a:xfrm>
                <a:off x="37661"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Rounded Rectangle 4"/>
          <p:cNvSpPr/>
          <p:nvPr/>
        </p:nvSpPr>
        <p:spPr>
          <a:xfrm>
            <a:off x="341438" y="341438"/>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nvGrpSpPr>
          <p:cNvPr id="2" name="Group 12"/>
          <p:cNvGrpSpPr/>
          <p:nvPr/>
        </p:nvGrpSpPr>
        <p:grpSpPr>
          <a:xfrm>
            <a:off x="269493" y="286902"/>
            <a:ext cx="2195700" cy="1250899"/>
            <a:chOff x="269493" y="286902"/>
            <a:chExt cx="2195700" cy="1250899"/>
          </a:xfrm>
        </p:grpSpPr>
        <p:sp>
          <p:nvSpPr>
            <p:cNvPr id="9" name="Left Arrow 8"/>
            <p:cNvSpPr/>
            <p:nvPr/>
          </p:nvSpPr>
          <p:spPr>
            <a:xfrm rot="11700000">
              <a:off x="1026799" y="863950"/>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9"/>
            <p:cNvGrpSpPr/>
            <p:nvPr/>
          </p:nvGrpSpPr>
          <p:grpSpPr>
            <a:xfrm>
              <a:off x="269493" y="286902"/>
              <a:ext cx="1563624" cy="1250899"/>
              <a:chOff x="1023" y="1763524"/>
              <a:chExt cx="1563624" cy="1250899"/>
            </a:xfrm>
          </p:grpSpPr>
          <p:sp>
            <p:nvSpPr>
              <p:cNvPr id="11" name="Rounded Rectangle 10"/>
              <p:cNvSpPr/>
              <p:nvPr/>
            </p:nvSpPr>
            <p:spPr>
              <a:xfrm>
                <a:off x="1023"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Rounded Rectangle 5"/>
              <p:cNvSpPr/>
              <p:nvPr/>
            </p:nvSpPr>
            <p:spPr>
              <a:xfrm>
                <a:off x="37661"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sp>
        <p:nvSpPr>
          <p:cNvPr id="15" name="Rectangle 1"/>
          <p:cNvSpPr>
            <a:spLocks noGrp="1"/>
          </p:cNvSpPr>
          <p:nvPr>
            <p:ph type="title"/>
          </p:nvPr>
        </p:nvSpPr>
        <p:spPr>
          <a:xfrm>
            <a:off x="2667000" y="838200"/>
            <a:ext cx="6477000" cy="1143000"/>
          </a:xfrm>
        </p:spPr>
        <p:txBody>
          <a:bodyPr/>
          <a:lstStyle/>
          <a:p>
            <a:r>
              <a:rPr lang="en-US" dirty="0" smtClean="0"/>
              <a:t>Multimedia</a:t>
            </a:r>
            <a:endParaRPr lang="en-US" dirty="0"/>
          </a:p>
        </p:txBody>
      </p:sp>
      <p:pic>
        <p:nvPicPr>
          <p:cNvPr id="17" name="Picture 16"/>
          <p:cNvPicPr>
            <a:picLocks noChangeAspect="1"/>
          </p:cNvPicPr>
          <p:nvPr/>
        </p:nvPicPr>
        <p:blipFill>
          <a:blip r:embed="rId3" cstate="print"/>
          <a:stretch>
            <a:fillRect/>
          </a:stretch>
        </p:blipFill>
        <p:spPr>
          <a:xfrm>
            <a:off x="3505200" y="2590800"/>
            <a:ext cx="5295900" cy="3848100"/>
          </a:xfrm>
          <a:prstGeom prst="rect">
            <a:avLst/>
          </a:prstGeom>
          <a:effectLst>
            <a:outerShdw blurRad="50800" dist="38100" dir="2700000" algn="tl" rotWithShape="0">
              <a:srgbClr val="000000">
                <a:alpha val="43000"/>
              </a:srgbClr>
            </a:outerShdw>
          </a:effectLst>
        </p:spPr>
      </p:pic>
      <p:pic>
        <p:nvPicPr>
          <p:cNvPr id="13" name="Picture 12"/>
          <p:cNvPicPr>
            <a:picLocks noChangeAspect="1"/>
          </p:cNvPicPr>
          <p:nvPr/>
        </p:nvPicPr>
        <p:blipFill>
          <a:blip r:embed="rId4" cstate="print"/>
          <a:stretch>
            <a:fillRect/>
          </a:stretch>
        </p:blipFill>
        <p:spPr>
          <a:xfrm>
            <a:off x="304800" y="2209800"/>
            <a:ext cx="5219700" cy="373380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Rounded Rectangle 4"/>
          <p:cNvSpPr/>
          <p:nvPr/>
        </p:nvSpPr>
        <p:spPr>
          <a:xfrm>
            <a:off x="341438" y="341438"/>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nvGrpSpPr>
          <p:cNvPr id="2" name="Group 12"/>
          <p:cNvGrpSpPr/>
          <p:nvPr/>
        </p:nvGrpSpPr>
        <p:grpSpPr>
          <a:xfrm>
            <a:off x="269493" y="286902"/>
            <a:ext cx="2195700" cy="1250899"/>
            <a:chOff x="269493" y="286902"/>
            <a:chExt cx="2195700" cy="1250899"/>
          </a:xfrm>
        </p:grpSpPr>
        <p:sp>
          <p:nvSpPr>
            <p:cNvPr id="9" name="Left Arrow 8"/>
            <p:cNvSpPr/>
            <p:nvPr/>
          </p:nvSpPr>
          <p:spPr>
            <a:xfrm rot="11700000">
              <a:off x="1026799" y="863950"/>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9"/>
            <p:cNvGrpSpPr/>
            <p:nvPr/>
          </p:nvGrpSpPr>
          <p:grpSpPr>
            <a:xfrm>
              <a:off x="269493" y="286902"/>
              <a:ext cx="1563624" cy="1250899"/>
              <a:chOff x="1023" y="1763524"/>
              <a:chExt cx="1563624" cy="1250899"/>
            </a:xfrm>
          </p:grpSpPr>
          <p:sp>
            <p:nvSpPr>
              <p:cNvPr id="11" name="Rounded Rectangle 10"/>
              <p:cNvSpPr/>
              <p:nvPr/>
            </p:nvSpPr>
            <p:spPr>
              <a:xfrm>
                <a:off x="1023"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Rounded Rectangle 5"/>
              <p:cNvSpPr/>
              <p:nvPr/>
            </p:nvSpPr>
            <p:spPr>
              <a:xfrm>
                <a:off x="37661"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sp>
        <p:nvSpPr>
          <p:cNvPr id="10" name="Rectangle 1"/>
          <p:cNvSpPr>
            <a:spLocks noGrp="1"/>
          </p:cNvSpPr>
          <p:nvPr>
            <p:ph type="title"/>
          </p:nvPr>
        </p:nvSpPr>
        <p:spPr>
          <a:xfrm>
            <a:off x="2667000" y="838200"/>
            <a:ext cx="6477000" cy="1143000"/>
          </a:xfrm>
        </p:spPr>
        <p:txBody>
          <a:bodyPr/>
          <a:lstStyle/>
          <a:p>
            <a:r>
              <a:rPr lang="en-US" dirty="0" smtClean="0"/>
              <a:t>Negotiated</a:t>
            </a:r>
            <a:r>
              <a:rPr lang="en-US" dirty="0" smtClean="0"/>
              <a:t> Inputs </a:t>
            </a:r>
            <a:r>
              <a:rPr lang="en-US" dirty="0" smtClean="0"/>
              <a:t>and</a:t>
            </a:r>
            <a:r>
              <a:rPr lang="en-US" dirty="0" smtClean="0"/>
              <a:t> Outcomes</a:t>
            </a:r>
            <a:endParaRPr lang="en-US" dirty="0"/>
          </a:p>
        </p:txBody>
      </p:sp>
      <p:pic>
        <p:nvPicPr>
          <p:cNvPr id="13" name="Picture 12" descr="KeyPrinciples"/>
          <p:cNvPicPr/>
          <p:nvPr/>
        </p:nvPicPr>
        <p:blipFill>
          <a:blip r:embed="rId3" cstate="print"/>
          <a:srcRect/>
          <a:stretch>
            <a:fillRect/>
          </a:stretch>
        </p:blipFill>
        <p:spPr bwMode="auto">
          <a:xfrm>
            <a:off x="914400" y="2139950"/>
            <a:ext cx="7467600" cy="327025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 name="Picture 14" descr="Picture 7.png"/>
          <p:cNvPicPr>
            <a:picLocks noChangeAspect="1"/>
          </p:cNvPicPr>
          <p:nvPr/>
        </p:nvPicPr>
        <p:blipFill>
          <a:blip r:embed="rId3" cstate="print"/>
          <a:stretch>
            <a:fillRect/>
          </a:stretch>
        </p:blipFill>
        <p:spPr>
          <a:xfrm>
            <a:off x="533400" y="2501900"/>
            <a:ext cx="6210300" cy="4203700"/>
          </a:xfrm>
          <a:prstGeom prst="rect">
            <a:avLst/>
          </a:prstGeom>
          <a:effectLst>
            <a:outerShdw blurRad="50800" dist="38100" dir="2700000" algn="tl" rotWithShape="0">
              <a:srgbClr val="000000">
                <a:alpha val="43000"/>
              </a:srgbClr>
            </a:outerShdw>
          </a:effectLst>
        </p:spPr>
      </p:pic>
      <p:sp>
        <p:nvSpPr>
          <p:cNvPr id="8" name="Rounded Rectangle 4"/>
          <p:cNvSpPr/>
          <p:nvPr/>
        </p:nvSpPr>
        <p:spPr>
          <a:xfrm>
            <a:off x="341438" y="341438"/>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nvGrpSpPr>
          <p:cNvPr id="2" name="Group 12"/>
          <p:cNvGrpSpPr/>
          <p:nvPr/>
        </p:nvGrpSpPr>
        <p:grpSpPr>
          <a:xfrm>
            <a:off x="269493" y="286902"/>
            <a:ext cx="2195700" cy="1250899"/>
            <a:chOff x="269493" y="286902"/>
            <a:chExt cx="2195700" cy="1250899"/>
          </a:xfrm>
        </p:grpSpPr>
        <p:sp>
          <p:nvSpPr>
            <p:cNvPr id="9" name="Left Arrow 8"/>
            <p:cNvSpPr/>
            <p:nvPr/>
          </p:nvSpPr>
          <p:spPr>
            <a:xfrm rot="11700000">
              <a:off x="1026799" y="863950"/>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9"/>
            <p:cNvGrpSpPr/>
            <p:nvPr/>
          </p:nvGrpSpPr>
          <p:grpSpPr>
            <a:xfrm>
              <a:off x="269493" y="286902"/>
              <a:ext cx="1563624" cy="1250899"/>
              <a:chOff x="1023" y="1763524"/>
              <a:chExt cx="1563624" cy="1250899"/>
            </a:xfrm>
          </p:grpSpPr>
          <p:sp>
            <p:nvSpPr>
              <p:cNvPr id="11" name="Rounded Rectangle 10"/>
              <p:cNvSpPr/>
              <p:nvPr/>
            </p:nvSpPr>
            <p:spPr>
              <a:xfrm>
                <a:off x="1023"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Rounded Rectangle 5"/>
              <p:cNvSpPr/>
              <p:nvPr/>
            </p:nvSpPr>
            <p:spPr>
              <a:xfrm>
                <a:off x="37661"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sp>
        <p:nvSpPr>
          <p:cNvPr id="10" name="Rectangle 1"/>
          <p:cNvSpPr>
            <a:spLocks noGrp="1"/>
          </p:cNvSpPr>
          <p:nvPr>
            <p:ph type="title"/>
          </p:nvPr>
        </p:nvSpPr>
        <p:spPr>
          <a:xfrm>
            <a:off x="2667000" y="838200"/>
            <a:ext cx="5638800" cy="1143000"/>
          </a:xfrm>
        </p:spPr>
        <p:txBody>
          <a:bodyPr/>
          <a:lstStyle/>
          <a:p>
            <a:r>
              <a:rPr lang="en-US" dirty="0" smtClean="0"/>
              <a:t>Reflection</a:t>
            </a:r>
            <a:endParaRPr lang="en-US" dirty="0"/>
          </a:p>
        </p:txBody>
      </p:sp>
      <p:pic>
        <p:nvPicPr>
          <p:cNvPr id="14" name="Picture 13" descr="Picture 6.png"/>
          <p:cNvPicPr>
            <a:picLocks noChangeAspect="1"/>
          </p:cNvPicPr>
          <p:nvPr/>
        </p:nvPicPr>
        <p:blipFill>
          <a:blip r:embed="rId4" cstate="print"/>
          <a:stretch>
            <a:fillRect/>
          </a:stretch>
        </p:blipFill>
        <p:spPr>
          <a:xfrm>
            <a:off x="4876800" y="1905000"/>
            <a:ext cx="3338225" cy="456565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1295400" y="2819400"/>
            <a:ext cx="6705600" cy="3048000"/>
          </a:xfrm>
        </p:spPr>
        <p:txBody>
          <a:bodyPr/>
          <a:lstStyle/>
          <a:p>
            <a:pPr eaLnBrk="1" hangingPunct="1">
              <a:lnSpc>
                <a:spcPct val="90000"/>
              </a:lnSpc>
              <a:buFont typeface="Wingdings" pitchFamily="-110" charset="2"/>
              <a:buNone/>
            </a:pPr>
            <a:r>
              <a:rPr lang="en-US" dirty="0" smtClean="0"/>
              <a:t>Supported </a:t>
            </a:r>
            <a:r>
              <a:rPr lang="en-US" dirty="0"/>
              <a:t>through:</a:t>
            </a:r>
            <a:endParaRPr lang="en-US" dirty="0" smtClean="0"/>
          </a:p>
          <a:p>
            <a:pPr eaLnBrk="1" hangingPunct="1">
              <a:lnSpc>
                <a:spcPct val="90000"/>
              </a:lnSpc>
            </a:pPr>
            <a:r>
              <a:rPr lang="en-US" dirty="0"/>
              <a:t>A</a:t>
            </a:r>
            <a:r>
              <a:rPr lang="en-US" sz="2400" dirty="0" smtClean="0"/>
              <a:t>uthentic </a:t>
            </a:r>
            <a:r>
              <a:rPr lang="en-US" sz="2400" dirty="0"/>
              <a:t>projects and assessments</a:t>
            </a:r>
            <a:endParaRPr lang="en-US" sz="2400" dirty="0" smtClean="0"/>
          </a:p>
          <a:p>
            <a:pPr eaLnBrk="1" hangingPunct="1">
              <a:lnSpc>
                <a:spcPct val="90000"/>
              </a:lnSpc>
            </a:pPr>
            <a:r>
              <a:rPr lang="en-US" dirty="0"/>
              <a:t>R</a:t>
            </a:r>
            <a:r>
              <a:rPr lang="en-US" sz="2400" dirty="0" smtClean="0"/>
              <a:t>ole </a:t>
            </a:r>
            <a:r>
              <a:rPr lang="en-US" sz="2400" dirty="0"/>
              <a:t>assignments</a:t>
            </a:r>
            <a:endParaRPr lang="en-US" sz="2400" dirty="0" smtClean="0"/>
          </a:p>
          <a:p>
            <a:pPr eaLnBrk="1" hangingPunct="1">
              <a:lnSpc>
                <a:spcPct val="90000"/>
              </a:lnSpc>
            </a:pPr>
            <a:r>
              <a:rPr lang="en-US" dirty="0"/>
              <a:t>T</a:t>
            </a:r>
            <a:r>
              <a:rPr lang="en-US" sz="2400" dirty="0" smtClean="0"/>
              <a:t>eamwork</a:t>
            </a:r>
          </a:p>
          <a:p>
            <a:pPr eaLnBrk="1" hangingPunct="1">
              <a:lnSpc>
                <a:spcPct val="90000"/>
              </a:lnSpc>
            </a:pPr>
            <a:r>
              <a:rPr lang="en-US" dirty="0"/>
              <a:t>P</a:t>
            </a:r>
            <a:r>
              <a:rPr lang="en-US" sz="2400" dirty="0" smtClean="0"/>
              <a:t>eer </a:t>
            </a:r>
            <a:r>
              <a:rPr lang="en-US" sz="2400" dirty="0"/>
              <a:t>review</a:t>
            </a:r>
            <a:endParaRPr lang="en-US" sz="2400" dirty="0" smtClean="0"/>
          </a:p>
          <a:p>
            <a:pPr eaLnBrk="1" hangingPunct="1">
              <a:lnSpc>
                <a:spcPct val="90000"/>
              </a:lnSpc>
            </a:pPr>
            <a:r>
              <a:rPr lang="en-US" dirty="0"/>
              <a:t>S</a:t>
            </a:r>
            <a:r>
              <a:rPr lang="en-US" sz="2400" dirty="0" smtClean="0"/>
              <a:t>trategies </a:t>
            </a:r>
            <a:r>
              <a:rPr lang="en-US" sz="2400" dirty="0"/>
              <a:t>to structure activities (consensus building, Tuning Protocol, Fishbowl Method)</a:t>
            </a:r>
          </a:p>
          <a:p>
            <a:pPr eaLnBrk="1" hangingPunct="1">
              <a:lnSpc>
                <a:spcPct val="90000"/>
              </a:lnSpc>
            </a:pPr>
            <a:endParaRPr lang="en-US" sz="1800" dirty="0"/>
          </a:p>
          <a:p>
            <a:pPr eaLnBrk="1" hangingPunct="1">
              <a:lnSpc>
                <a:spcPct val="90000"/>
              </a:lnSpc>
            </a:pPr>
            <a:endParaRPr lang="en-US" sz="1800" dirty="0"/>
          </a:p>
        </p:txBody>
      </p:sp>
      <p:sp>
        <p:nvSpPr>
          <p:cNvPr id="22532" name="Rectangle 4"/>
          <p:cNvSpPr>
            <a:spLocks noChangeArrowheads="1"/>
          </p:cNvSpPr>
          <p:nvPr/>
        </p:nvSpPr>
        <p:spPr bwMode="auto">
          <a:xfrm>
            <a:off x="152400" y="914400"/>
            <a:ext cx="6934200" cy="1631216"/>
          </a:xfrm>
          <a:prstGeom prst="rect">
            <a:avLst/>
          </a:prstGeom>
          <a:noFill/>
          <a:ln w="9525">
            <a:noFill/>
            <a:miter lim="800000"/>
            <a:headEnd/>
            <a:tailEnd/>
          </a:ln>
        </p:spPr>
        <p:txBody>
          <a:bodyPr wrap="square">
            <a:prstTxWarp prst="textNoShape">
              <a:avLst/>
            </a:prstTxWarp>
            <a:spAutoFit/>
          </a:bodyPr>
          <a:lstStyle/>
          <a:p>
            <a:pPr algn="ctr"/>
            <a:r>
              <a:rPr kumimoji="1" lang="en-US" sz="2000" b="1" i="1" dirty="0">
                <a:latin typeface="Trebuchet MS" pitchFamily="-110" charset="0"/>
              </a:rPr>
              <a:t>Strong feelings of </a:t>
            </a:r>
            <a:r>
              <a:rPr kumimoji="1" lang="en-US" sz="2000" b="1" i="1" dirty="0" smtClean="0">
                <a:latin typeface="Trebuchet MS" pitchFamily="-110" charset="0"/>
              </a:rPr>
              <a:t>community </a:t>
            </a:r>
            <a:r>
              <a:rPr kumimoji="1" lang="en-US" sz="2000" b="1" i="1" dirty="0">
                <a:latin typeface="Trebuchet MS" pitchFamily="-110" charset="0"/>
              </a:rPr>
              <a:t>have been shown to promote a greater sense of well-being among learners as well as increases in </a:t>
            </a:r>
            <a:r>
              <a:rPr kumimoji="1" lang="en-US" sz="2000" b="1" i="1" dirty="0">
                <a:solidFill>
                  <a:srgbClr val="FF0000"/>
                </a:solidFill>
                <a:latin typeface="Trebuchet MS" pitchFamily="-110" charset="0"/>
              </a:rPr>
              <a:t>engagement</a:t>
            </a:r>
            <a:r>
              <a:rPr kumimoji="1" lang="en-US" sz="2000" b="1" i="1" dirty="0">
                <a:latin typeface="Trebuchet MS" pitchFamily="-110" charset="0"/>
              </a:rPr>
              <a:t>, </a:t>
            </a:r>
            <a:r>
              <a:rPr kumimoji="1" lang="en-US" sz="2000" b="1" i="1" dirty="0">
                <a:solidFill>
                  <a:srgbClr val="FF0000"/>
                </a:solidFill>
                <a:latin typeface="Trebuchet MS" pitchFamily="-110" charset="0"/>
              </a:rPr>
              <a:t>cooperation</a:t>
            </a:r>
            <a:r>
              <a:rPr kumimoji="1" lang="en-US" sz="2000" b="1" i="1" dirty="0">
                <a:latin typeface="Trebuchet MS" pitchFamily="-110" charset="0"/>
              </a:rPr>
              <a:t>, </a:t>
            </a:r>
            <a:r>
              <a:rPr kumimoji="1" lang="en-US" sz="2000" b="1" i="1" dirty="0">
                <a:solidFill>
                  <a:srgbClr val="FF0000"/>
                </a:solidFill>
                <a:latin typeface="Trebuchet MS" pitchFamily="-110" charset="0"/>
              </a:rPr>
              <a:t>commitment</a:t>
            </a:r>
            <a:r>
              <a:rPr kumimoji="1" lang="en-US" sz="2000" b="1" i="1" dirty="0">
                <a:latin typeface="Trebuchet MS" pitchFamily="-110" charset="0"/>
              </a:rPr>
              <a:t> to group goals, information flow, and </a:t>
            </a:r>
            <a:r>
              <a:rPr kumimoji="1" lang="en-US" sz="2000" b="1" i="1" dirty="0">
                <a:solidFill>
                  <a:srgbClr val="FF0000"/>
                </a:solidFill>
                <a:latin typeface="Trebuchet MS" pitchFamily="-110" charset="0"/>
              </a:rPr>
              <a:t>satisfaction</a:t>
            </a:r>
            <a:r>
              <a:rPr kumimoji="1" lang="en-US" sz="2000" b="1" i="1" dirty="0">
                <a:latin typeface="Trebuchet MS" pitchFamily="-110" charset="0"/>
              </a:rPr>
              <a:t> in group interactions.</a:t>
            </a:r>
            <a:r>
              <a:rPr kumimoji="1" lang="en-US" sz="2000" b="1" dirty="0">
                <a:latin typeface="Trebuchet MS" pitchFamily="-110" charset="0"/>
              </a:rPr>
              <a:t> </a:t>
            </a:r>
          </a:p>
        </p:txBody>
      </p:sp>
      <p:grpSp>
        <p:nvGrpSpPr>
          <p:cNvPr id="7" name="Group 6"/>
          <p:cNvGrpSpPr/>
          <p:nvPr/>
        </p:nvGrpSpPr>
        <p:grpSpPr>
          <a:xfrm>
            <a:off x="7086600" y="228600"/>
            <a:ext cx="1792224" cy="1996461"/>
            <a:chOff x="3790188" y="2430769"/>
            <a:chExt cx="1563624" cy="1996461"/>
          </a:xfrm>
        </p:grpSpPr>
        <p:sp>
          <p:nvSpPr>
            <p:cNvPr id="8" name="Left Arrow 7"/>
            <p:cNvSpPr/>
            <p:nvPr/>
          </p:nvSpPr>
          <p:spPr>
            <a:xfrm rot="17700000">
              <a:off x="3548857"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9" name="Group 6"/>
            <p:cNvGrpSpPr/>
            <p:nvPr/>
          </p:nvGrpSpPr>
          <p:grpSpPr>
            <a:xfrm>
              <a:off x="3790188" y="2430769"/>
              <a:ext cx="1563624" cy="1250899"/>
              <a:chOff x="3257257" y="245117"/>
              <a:chExt cx="1563624" cy="1250899"/>
            </a:xfrm>
          </p:grpSpPr>
          <p:sp>
            <p:nvSpPr>
              <p:cNvPr id="10" name="Rounded Rectangle 9"/>
              <p:cNvSpPr/>
              <p:nvPr/>
            </p:nvSpPr>
            <p:spPr>
              <a:xfrm>
                <a:off x="3257257"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Rounded Rectangle 5"/>
              <p:cNvSpPr/>
              <p:nvPr/>
            </p:nvSpPr>
            <p:spPr>
              <a:xfrm>
                <a:off x="3293895"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Collaboration and Community Building</a:t>
                </a:r>
                <a:endParaRPr lang="en-US" sz="1900" kern="1200" dirty="0">
                  <a:latin typeface="Verdana"/>
                </a:endParaRPr>
              </a:p>
            </p:txBody>
          </p:sp>
        </p:grpSp>
      </p:grpSp>
      <p:pic>
        <p:nvPicPr>
          <p:cNvPr id="13" name="Picture 12" descr="Picture 22.png"/>
          <p:cNvPicPr>
            <a:picLocks noChangeAspect="1"/>
          </p:cNvPicPr>
          <p:nvPr/>
        </p:nvPicPr>
        <p:blipFill>
          <a:blip r:embed="rId3" cstate="print"/>
          <a:stretch>
            <a:fillRect/>
          </a:stretch>
        </p:blipFill>
        <p:spPr>
          <a:xfrm>
            <a:off x="5105400" y="5994489"/>
            <a:ext cx="1549206" cy="711111"/>
          </a:xfrm>
          <a:prstGeom prst="rect">
            <a:avLst/>
          </a:prstGeom>
        </p:spPr>
      </p:pic>
      <p:pic>
        <p:nvPicPr>
          <p:cNvPr id="14" name="Picture 13" descr="Picture 11.png"/>
          <p:cNvPicPr>
            <a:picLocks noChangeAspect="1"/>
          </p:cNvPicPr>
          <p:nvPr/>
        </p:nvPicPr>
        <p:blipFill>
          <a:blip r:embed="rId4" cstate="print"/>
          <a:stretch>
            <a:fillRect/>
          </a:stretch>
        </p:blipFill>
        <p:spPr>
          <a:xfrm>
            <a:off x="8077200" y="6172200"/>
            <a:ext cx="622222" cy="342857"/>
          </a:xfrm>
          <a:prstGeom prst="rect">
            <a:avLst/>
          </a:prstGeom>
        </p:spPr>
      </p:pic>
      <p:pic>
        <p:nvPicPr>
          <p:cNvPr id="15" name="Picture 14" descr="Picture 8.png"/>
          <p:cNvPicPr>
            <a:picLocks noChangeAspect="1"/>
          </p:cNvPicPr>
          <p:nvPr/>
        </p:nvPicPr>
        <p:blipFill>
          <a:blip r:embed="rId5" cstate="print"/>
          <a:stretch>
            <a:fillRect/>
          </a:stretch>
        </p:blipFill>
        <p:spPr>
          <a:xfrm>
            <a:off x="6705600" y="6096057"/>
            <a:ext cx="1231746" cy="457143"/>
          </a:xfrm>
          <a:prstGeom prst="rect">
            <a:avLst/>
          </a:prstGeom>
        </p:spPr>
      </p:pic>
      <p:pic>
        <p:nvPicPr>
          <p:cNvPr id="16" name="Picture 15" descr="Picture 20.png"/>
          <p:cNvPicPr>
            <a:picLocks noChangeAspect="1"/>
          </p:cNvPicPr>
          <p:nvPr/>
        </p:nvPicPr>
        <p:blipFill>
          <a:blip r:embed="rId6" cstate="print"/>
          <a:stretch>
            <a:fillRect/>
          </a:stretch>
        </p:blipFill>
        <p:spPr>
          <a:xfrm>
            <a:off x="1689318" y="6019800"/>
            <a:ext cx="1739682" cy="520635"/>
          </a:xfrm>
          <a:prstGeom prst="rect">
            <a:avLst/>
          </a:prstGeom>
        </p:spPr>
      </p:pic>
      <p:pic>
        <p:nvPicPr>
          <p:cNvPr id="17" name="Picture 16" descr="voicethread.png"/>
          <p:cNvPicPr>
            <a:picLocks noChangeAspect="1"/>
          </p:cNvPicPr>
          <p:nvPr/>
        </p:nvPicPr>
        <p:blipFill>
          <a:blip r:embed="rId7" cstate="print"/>
          <a:stretch>
            <a:fillRect/>
          </a:stretch>
        </p:blipFill>
        <p:spPr>
          <a:xfrm>
            <a:off x="3460943" y="6248400"/>
            <a:ext cx="1568257" cy="266667"/>
          </a:xfrm>
          <a:prstGeom prst="rect">
            <a:avLst/>
          </a:prstGeom>
        </p:spPr>
      </p:pic>
      <p:pic>
        <p:nvPicPr>
          <p:cNvPr id="18" name="Picture 17" descr="linkedin.png"/>
          <p:cNvPicPr>
            <a:picLocks noChangeAspect="1"/>
          </p:cNvPicPr>
          <p:nvPr/>
        </p:nvPicPr>
        <p:blipFill>
          <a:blip r:embed="rId8" cstate="print"/>
          <a:stretch>
            <a:fillRect/>
          </a:stretch>
        </p:blipFill>
        <p:spPr>
          <a:xfrm>
            <a:off x="533400" y="6083349"/>
            <a:ext cx="1231746" cy="393651"/>
          </a:xfrm>
          <a:prstGeom prst="rect">
            <a:avLst/>
          </a:prstGeom>
        </p:spPr>
      </p:pic>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ocial-media-landscape.jpg"/>
          <p:cNvPicPr>
            <a:picLocks noChangeAspect="1"/>
          </p:cNvPicPr>
          <p:nvPr/>
        </p:nvPicPr>
        <p:blipFill>
          <a:blip r:embed="rId2" cstate="print"/>
          <a:stretch>
            <a:fillRect/>
          </a:stretch>
        </p:blipFill>
        <p:spPr>
          <a:xfrm>
            <a:off x="533400" y="381000"/>
            <a:ext cx="8153400" cy="6115050"/>
          </a:xfrm>
          <a:prstGeom prst="rect">
            <a:avLst/>
          </a:prstGeom>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9"/>
          <p:cNvGrpSpPr/>
          <p:nvPr/>
        </p:nvGrpSpPr>
        <p:grpSpPr>
          <a:xfrm>
            <a:off x="7086600" y="228600"/>
            <a:ext cx="1792224" cy="1996461"/>
            <a:chOff x="3790188" y="2430769"/>
            <a:chExt cx="1563624" cy="1996461"/>
          </a:xfrm>
        </p:grpSpPr>
        <p:sp>
          <p:nvSpPr>
            <p:cNvPr id="6" name="Left Arrow 5"/>
            <p:cNvSpPr/>
            <p:nvPr/>
          </p:nvSpPr>
          <p:spPr>
            <a:xfrm rot="17700000">
              <a:off x="3548857"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6"/>
            <p:cNvGrpSpPr/>
            <p:nvPr/>
          </p:nvGrpSpPr>
          <p:grpSpPr>
            <a:xfrm>
              <a:off x="3790188" y="2430769"/>
              <a:ext cx="1563624" cy="1250899"/>
              <a:chOff x="3257257" y="245117"/>
              <a:chExt cx="1563624" cy="1250899"/>
            </a:xfrm>
          </p:grpSpPr>
          <p:sp>
            <p:nvSpPr>
              <p:cNvPr id="8" name="Rounded Rectangle 7"/>
              <p:cNvSpPr/>
              <p:nvPr/>
            </p:nvSpPr>
            <p:spPr>
              <a:xfrm>
                <a:off x="3257257"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Rounded Rectangle 5"/>
              <p:cNvSpPr/>
              <p:nvPr/>
            </p:nvSpPr>
            <p:spPr>
              <a:xfrm>
                <a:off x="3293895"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Collaboration and Community Building</a:t>
                </a:r>
                <a:endParaRPr lang="en-US" sz="1900" kern="1200" dirty="0">
                  <a:latin typeface="Verdana"/>
                </a:endParaRPr>
              </a:p>
            </p:txBody>
          </p:sp>
        </p:grpSp>
      </p:grpSp>
      <p:pic>
        <p:nvPicPr>
          <p:cNvPr id="12" name="Picture 11" descr="diigo site.png"/>
          <p:cNvPicPr>
            <a:picLocks noChangeAspect="1"/>
          </p:cNvPicPr>
          <p:nvPr/>
        </p:nvPicPr>
        <p:blipFill>
          <a:blip r:embed="rId3" cstate="print"/>
          <a:stretch>
            <a:fillRect/>
          </a:stretch>
        </p:blipFill>
        <p:spPr>
          <a:xfrm>
            <a:off x="228600" y="1371600"/>
            <a:ext cx="6510809" cy="3838365"/>
          </a:xfrm>
          <a:prstGeom prst="rect">
            <a:avLst/>
          </a:prstGeom>
          <a:effectLst>
            <a:outerShdw blurRad="50800" dist="38100" dir="2700000" algn="tl" rotWithShape="0">
              <a:srgbClr val="000000">
                <a:alpha val="43000"/>
              </a:srgbClr>
            </a:outerShdw>
          </a:effectLst>
        </p:spPr>
      </p:pic>
      <p:pic>
        <p:nvPicPr>
          <p:cNvPr id="14" name="Picture 13" descr="Picture 2.png"/>
          <p:cNvPicPr>
            <a:picLocks noChangeAspect="1"/>
          </p:cNvPicPr>
          <p:nvPr/>
        </p:nvPicPr>
        <p:blipFill>
          <a:blip r:embed="rId4" cstate="print"/>
          <a:stretch>
            <a:fillRect/>
          </a:stretch>
        </p:blipFill>
        <p:spPr>
          <a:xfrm>
            <a:off x="2743200" y="3886200"/>
            <a:ext cx="6019800" cy="2723924"/>
          </a:xfrm>
          <a:prstGeom prst="rect">
            <a:avLst/>
          </a:prstGeom>
          <a:effectLst>
            <a:outerShdw blurRad="50800" dist="38100" dir="2700000" algn="tl" rotWithShape="0">
              <a:srgbClr val="000000">
                <a:alpha val="43000"/>
              </a:srgbClr>
            </a:outerShdw>
          </a:effectLst>
        </p:spPr>
      </p:pic>
      <p:sp>
        <p:nvSpPr>
          <p:cNvPr id="15" name="Rectangle 1"/>
          <p:cNvSpPr>
            <a:spLocks noGrp="1"/>
          </p:cNvSpPr>
          <p:nvPr>
            <p:ph type="title"/>
          </p:nvPr>
        </p:nvSpPr>
        <p:spPr>
          <a:xfrm>
            <a:off x="533400" y="381000"/>
            <a:ext cx="6477000" cy="1143000"/>
          </a:xfrm>
        </p:spPr>
        <p:txBody>
          <a:bodyPr/>
          <a:lstStyle/>
          <a:p>
            <a:r>
              <a:rPr lang="en-US" dirty="0" smtClean="0"/>
              <a:t>Collaborative Resources</a:t>
            </a:r>
            <a:endParaRPr 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descr="iStock_000006438023XSmall.jpg"/>
          <p:cNvPicPr>
            <a:picLocks noChangeAspect="1"/>
          </p:cNvPicPr>
          <p:nvPr/>
        </p:nvPicPr>
        <p:blipFill>
          <a:blip r:embed="rId3" cstate="print"/>
          <a:stretch>
            <a:fillRect/>
          </a:stretch>
        </p:blipFill>
        <p:spPr>
          <a:xfrm>
            <a:off x="228600" y="1447800"/>
            <a:ext cx="3978431" cy="3079750"/>
          </a:xfrm>
          <a:prstGeom prst="rect">
            <a:avLst/>
          </a:prstGeom>
        </p:spPr>
      </p:pic>
      <p:sp>
        <p:nvSpPr>
          <p:cNvPr id="2" name="Title 1"/>
          <p:cNvSpPr>
            <a:spLocks noGrp="1"/>
          </p:cNvSpPr>
          <p:nvPr>
            <p:ph type="title"/>
          </p:nvPr>
        </p:nvSpPr>
        <p:spPr/>
        <p:txBody>
          <a:bodyPr/>
          <a:lstStyle/>
          <a:p>
            <a:r>
              <a:rPr lang="en-US" dirty="0" smtClean="0"/>
              <a:t>The “TEACHER” in Online Teaching</a:t>
            </a:r>
            <a:br>
              <a:rPr lang="en-US" dirty="0" smtClean="0"/>
            </a:br>
            <a:endParaRPr lang="en-US" dirty="0"/>
          </a:p>
        </p:txBody>
      </p:sp>
      <p:pic>
        <p:nvPicPr>
          <p:cNvPr id="7" name="Picture 6" descr="iStock_000009580534XSmall.jpg"/>
          <p:cNvPicPr>
            <a:picLocks noChangeAspect="1"/>
          </p:cNvPicPr>
          <p:nvPr/>
        </p:nvPicPr>
        <p:blipFill>
          <a:blip r:embed="rId4" cstate="print"/>
          <a:stretch>
            <a:fillRect/>
          </a:stretch>
        </p:blipFill>
        <p:spPr>
          <a:xfrm>
            <a:off x="2133600" y="1676400"/>
            <a:ext cx="5080000" cy="3810000"/>
          </a:xfrm>
          <a:prstGeom prst="rect">
            <a:avLst/>
          </a:prstGeom>
        </p:spPr>
      </p:pic>
      <p:pic>
        <p:nvPicPr>
          <p:cNvPr id="8" name="Picture 7" descr="facilitate.jpg"/>
          <p:cNvPicPr>
            <a:picLocks noChangeAspect="1"/>
          </p:cNvPicPr>
          <p:nvPr/>
        </p:nvPicPr>
        <p:blipFill>
          <a:blip r:embed="rId5" cstate="print"/>
          <a:stretch>
            <a:fillRect/>
          </a:stretch>
        </p:blipFill>
        <p:spPr>
          <a:xfrm>
            <a:off x="5943600" y="1676400"/>
            <a:ext cx="2540000" cy="19050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9"/>
                                        </p:tgtEl>
                                      </p:cBhvr>
                                    </p:animEffect>
                                    <p:set>
                                      <p:cBhvr>
                                        <p:cTn id="12" dur="1" fill="hold">
                                          <p:stCondLst>
                                            <p:cond delay="1999"/>
                                          </p:stCondLst>
                                        </p:cTn>
                                        <p:tgtEl>
                                          <p:spTgt spid="9"/>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000"/>
                                        <p:tgtEl>
                                          <p:spTgt spid="8"/>
                                        </p:tgtEl>
                                      </p:cBhvr>
                                    </p:animEffect>
                                    <p:set>
                                      <p:cBhvr>
                                        <p:cTn id="20" dur="1" fill="hold">
                                          <p:stCondLst>
                                            <p:cond delay="1999"/>
                                          </p:stCondLst>
                                        </p:cTn>
                                        <p:tgtEl>
                                          <p:spTgt spid="8"/>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cstate="print"/>
          <a:stretch>
            <a:fillRect/>
          </a:stretch>
        </p:blipFill>
        <p:spPr>
          <a:xfrm>
            <a:off x="3505200" y="1828800"/>
            <a:ext cx="4336356" cy="2863850"/>
          </a:xfrm>
          <a:prstGeom prst="rect">
            <a:avLst/>
          </a:prstGeom>
          <a:effectLst>
            <a:outerShdw blurRad="50800" dist="38100" dir="2700000" algn="tl" rotWithShape="0">
              <a:srgbClr val="000000">
                <a:alpha val="43000"/>
              </a:srgbClr>
            </a:outerShdw>
          </a:effectLst>
        </p:spPr>
      </p:pic>
      <p:grpSp>
        <p:nvGrpSpPr>
          <p:cNvPr id="7" name="Group 6"/>
          <p:cNvGrpSpPr/>
          <p:nvPr/>
        </p:nvGrpSpPr>
        <p:grpSpPr>
          <a:xfrm>
            <a:off x="7086600" y="228600"/>
            <a:ext cx="1792224" cy="1996461"/>
            <a:chOff x="3790188" y="2430769"/>
            <a:chExt cx="1563624" cy="1996461"/>
          </a:xfrm>
        </p:grpSpPr>
        <p:sp>
          <p:nvSpPr>
            <p:cNvPr id="8" name="Left Arrow 7"/>
            <p:cNvSpPr/>
            <p:nvPr/>
          </p:nvSpPr>
          <p:spPr>
            <a:xfrm rot="17700000">
              <a:off x="3548857"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9" name="Group 6"/>
            <p:cNvGrpSpPr/>
            <p:nvPr/>
          </p:nvGrpSpPr>
          <p:grpSpPr>
            <a:xfrm>
              <a:off x="3790188" y="2430769"/>
              <a:ext cx="1563624" cy="1250899"/>
              <a:chOff x="3257257" y="245117"/>
              <a:chExt cx="1563624" cy="1250899"/>
            </a:xfrm>
          </p:grpSpPr>
          <p:sp>
            <p:nvSpPr>
              <p:cNvPr id="10" name="Rounded Rectangle 9"/>
              <p:cNvSpPr/>
              <p:nvPr/>
            </p:nvSpPr>
            <p:spPr>
              <a:xfrm>
                <a:off x="3257257"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Rounded Rectangle 5"/>
              <p:cNvSpPr/>
              <p:nvPr/>
            </p:nvSpPr>
            <p:spPr>
              <a:xfrm>
                <a:off x="3293895"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Collaboration and Community Building</a:t>
                </a:r>
                <a:endParaRPr lang="en-US" sz="1900" kern="1200" dirty="0">
                  <a:latin typeface="Verdana"/>
                </a:endParaRPr>
              </a:p>
            </p:txBody>
          </p:sp>
        </p:grpSp>
      </p:grpSp>
      <p:sp>
        <p:nvSpPr>
          <p:cNvPr id="14" name="Rectangle 1"/>
          <p:cNvSpPr>
            <a:spLocks noGrp="1"/>
          </p:cNvSpPr>
          <p:nvPr>
            <p:ph type="title"/>
          </p:nvPr>
        </p:nvSpPr>
        <p:spPr>
          <a:xfrm>
            <a:off x="533400" y="381000"/>
            <a:ext cx="6477000" cy="1143000"/>
          </a:xfrm>
        </p:spPr>
        <p:txBody>
          <a:bodyPr/>
          <a:lstStyle/>
          <a:p>
            <a:r>
              <a:rPr lang="en-US" dirty="0" smtClean="0"/>
              <a:t>Collaborative Spaces</a:t>
            </a:r>
            <a:endParaRPr lang="en-US" dirty="0"/>
          </a:p>
        </p:txBody>
      </p:sp>
      <p:pic>
        <p:nvPicPr>
          <p:cNvPr id="15" name="Picture 14" descr="Picture 1.png"/>
          <p:cNvPicPr>
            <a:picLocks noChangeAspect="1"/>
          </p:cNvPicPr>
          <p:nvPr/>
        </p:nvPicPr>
        <p:blipFill>
          <a:blip r:embed="rId4" cstate="print"/>
          <a:stretch>
            <a:fillRect/>
          </a:stretch>
        </p:blipFill>
        <p:spPr>
          <a:xfrm>
            <a:off x="381000" y="1524000"/>
            <a:ext cx="4283439" cy="3429000"/>
          </a:xfrm>
          <a:prstGeom prst="rect">
            <a:avLst/>
          </a:prstGeom>
        </p:spPr>
      </p:pic>
      <p:pic>
        <p:nvPicPr>
          <p:cNvPr id="17" name="Picture 16"/>
          <p:cNvPicPr>
            <a:picLocks noChangeAspect="1"/>
          </p:cNvPicPr>
          <p:nvPr/>
        </p:nvPicPr>
        <p:blipFill>
          <a:blip r:embed="rId5" cstate="print"/>
          <a:stretch>
            <a:fillRect/>
          </a:stretch>
        </p:blipFill>
        <p:spPr>
          <a:xfrm>
            <a:off x="2667000" y="4114800"/>
            <a:ext cx="6032500" cy="2387600"/>
          </a:xfrm>
          <a:prstGeom prst="rect">
            <a:avLst/>
          </a:prstGeom>
        </p:spPr>
      </p:pic>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0" name="Group 9"/>
          <p:cNvGrpSpPr/>
          <p:nvPr/>
        </p:nvGrpSpPr>
        <p:grpSpPr>
          <a:xfrm>
            <a:off x="7086600" y="228600"/>
            <a:ext cx="1792224" cy="1996461"/>
            <a:chOff x="3790188" y="2430769"/>
            <a:chExt cx="1563624" cy="1996461"/>
          </a:xfrm>
        </p:grpSpPr>
        <p:sp>
          <p:nvSpPr>
            <p:cNvPr id="6" name="Left Arrow 5"/>
            <p:cNvSpPr/>
            <p:nvPr/>
          </p:nvSpPr>
          <p:spPr>
            <a:xfrm rot="17700000">
              <a:off x="3548857"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7" name="Group 6"/>
            <p:cNvGrpSpPr/>
            <p:nvPr/>
          </p:nvGrpSpPr>
          <p:grpSpPr>
            <a:xfrm>
              <a:off x="3790188" y="2430769"/>
              <a:ext cx="1563624" cy="1250899"/>
              <a:chOff x="3257257" y="245117"/>
              <a:chExt cx="1563624" cy="1250899"/>
            </a:xfrm>
          </p:grpSpPr>
          <p:sp>
            <p:nvSpPr>
              <p:cNvPr id="8" name="Rounded Rectangle 7"/>
              <p:cNvSpPr/>
              <p:nvPr/>
            </p:nvSpPr>
            <p:spPr>
              <a:xfrm>
                <a:off x="3257257"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Rounded Rectangle 5"/>
              <p:cNvSpPr/>
              <p:nvPr/>
            </p:nvSpPr>
            <p:spPr>
              <a:xfrm>
                <a:off x="3293895"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Collaboration and Community Building</a:t>
                </a:r>
                <a:endParaRPr lang="en-US" sz="1900" kern="1200" dirty="0">
                  <a:latin typeface="Verdana"/>
                </a:endParaRPr>
              </a:p>
            </p:txBody>
          </p:sp>
        </p:grpSp>
      </p:grpSp>
      <p:sp>
        <p:nvSpPr>
          <p:cNvPr id="15" name="Rectangle 1"/>
          <p:cNvSpPr>
            <a:spLocks noGrp="1"/>
          </p:cNvSpPr>
          <p:nvPr>
            <p:ph type="title"/>
          </p:nvPr>
        </p:nvSpPr>
        <p:spPr>
          <a:xfrm>
            <a:off x="533400" y="381000"/>
            <a:ext cx="6477000" cy="1143000"/>
          </a:xfrm>
        </p:spPr>
        <p:txBody>
          <a:bodyPr/>
          <a:lstStyle/>
          <a:p>
            <a:r>
              <a:rPr lang="en-US" dirty="0" smtClean="0"/>
              <a:t>Online Instructional Spaces</a:t>
            </a:r>
            <a:endParaRPr lang="en-US" dirty="0"/>
          </a:p>
        </p:txBody>
      </p:sp>
      <p:sp>
        <p:nvSpPr>
          <p:cNvPr id="16" name="Rectangle 3"/>
          <p:cNvSpPr>
            <a:spLocks noGrp="1" noChangeArrowheads="1"/>
          </p:cNvSpPr>
          <p:nvPr>
            <p:ph idx="1"/>
          </p:nvPr>
        </p:nvSpPr>
        <p:spPr>
          <a:xfrm>
            <a:off x="1752600" y="1752600"/>
            <a:ext cx="5867400" cy="4800600"/>
          </a:xfrm>
        </p:spPr>
        <p:txBody>
          <a:bodyPr/>
          <a:lstStyle/>
          <a:p>
            <a:pPr eaLnBrk="1" hangingPunct="1"/>
            <a:r>
              <a:rPr lang="en-US" sz="1800" dirty="0" smtClean="0"/>
              <a:t>Role Play</a:t>
            </a:r>
          </a:p>
          <a:p>
            <a:pPr eaLnBrk="1" hangingPunct="1"/>
            <a:r>
              <a:rPr lang="en-US" sz="1800" dirty="0" smtClean="0"/>
              <a:t>Think-Pair-Share by assigning email pals or “web-buddies”</a:t>
            </a:r>
          </a:p>
          <a:p>
            <a:pPr eaLnBrk="1" hangingPunct="1"/>
            <a:r>
              <a:rPr lang="en-US" sz="1800" dirty="0" smtClean="0"/>
              <a:t>Modify fishbowl by dividing the class into 2 groups, allowing group 1 to contribute the first half of the week and group 2 to contribute the second half. </a:t>
            </a:r>
          </a:p>
          <a:p>
            <a:pPr eaLnBrk="1" hangingPunct="1"/>
            <a:r>
              <a:rPr lang="en-US" sz="1800" dirty="0" smtClean="0"/>
              <a:t>Writing Roulette – each learner adds to expanding class story</a:t>
            </a:r>
          </a:p>
          <a:p>
            <a:pPr eaLnBrk="1" hangingPunct="1"/>
            <a:r>
              <a:rPr lang="en-US" sz="1800" dirty="0" smtClean="0"/>
              <a:t>Class voting and polling</a:t>
            </a:r>
          </a:p>
          <a:p>
            <a:pPr eaLnBrk="1" hangingPunct="1"/>
            <a:r>
              <a:rPr lang="en-US" sz="1800" dirty="0" smtClean="0"/>
              <a:t>Debate</a:t>
            </a:r>
          </a:p>
          <a:p>
            <a:pPr eaLnBrk="1" hangingPunct="1"/>
            <a:r>
              <a:rPr lang="en-US" sz="1800" dirty="0" smtClean="0"/>
              <a:t>Consensus building</a:t>
            </a:r>
          </a:p>
          <a:p>
            <a:pPr eaLnBrk="1" hangingPunct="1"/>
            <a:r>
              <a:rPr lang="en-US" sz="1800" dirty="0" smtClean="0"/>
              <a:t>Student generated discussion questions</a:t>
            </a:r>
          </a:p>
          <a:p>
            <a:pPr eaLnBrk="1" hangingPunct="1"/>
            <a:r>
              <a:rPr lang="en-US" sz="1800" dirty="0" smtClean="0"/>
              <a:t>Peer review</a:t>
            </a:r>
          </a:p>
          <a:p>
            <a:pPr eaLnBrk="1" hangingPunct="1">
              <a:buFont typeface="Wingdings" pitchFamily="-110" charset="2"/>
              <a:buNone/>
            </a:pPr>
            <a:endParaRPr lang="en-US" sz="1800" dirty="0"/>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9"/>
          <p:cNvGrpSpPr/>
          <p:nvPr/>
        </p:nvGrpSpPr>
        <p:grpSpPr>
          <a:xfrm>
            <a:off x="7086600" y="228600"/>
            <a:ext cx="1792224" cy="1996461"/>
            <a:chOff x="3790188" y="2430769"/>
            <a:chExt cx="1563624" cy="1996461"/>
          </a:xfrm>
        </p:grpSpPr>
        <p:sp>
          <p:nvSpPr>
            <p:cNvPr id="6" name="Left Arrow 5"/>
            <p:cNvSpPr/>
            <p:nvPr/>
          </p:nvSpPr>
          <p:spPr>
            <a:xfrm rot="17700000">
              <a:off x="3548857"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6"/>
            <p:cNvGrpSpPr/>
            <p:nvPr/>
          </p:nvGrpSpPr>
          <p:grpSpPr>
            <a:xfrm>
              <a:off x="3790188" y="2430769"/>
              <a:ext cx="1563624" cy="1250899"/>
              <a:chOff x="3257257" y="245117"/>
              <a:chExt cx="1563624" cy="1250899"/>
            </a:xfrm>
          </p:grpSpPr>
          <p:sp>
            <p:nvSpPr>
              <p:cNvPr id="8" name="Rounded Rectangle 7"/>
              <p:cNvSpPr/>
              <p:nvPr/>
            </p:nvSpPr>
            <p:spPr>
              <a:xfrm>
                <a:off x="3257257"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Rounded Rectangle 5"/>
              <p:cNvSpPr/>
              <p:nvPr/>
            </p:nvSpPr>
            <p:spPr>
              <a:xfrm>
                <a:off x="3293895"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Collaboration and Community Building</a:t>
                </a:r>
                <a:endParaRPr lang="en-US" sz="1900" kern="1200" dirty="0">
                  <a:latin typeface="Verdana"/>
                </a:endParaRPr>
              </a:p>
            </p:txBody>
          </p:sp>
        </p:grpSp>
      </p:grpSp>
      <p:sp>
        <p:nvSpPr>
          <p:cNvPr id="15" name="Rectangle 1"/>
          <p:cNvSpPr>
            <a:spLocks noGrp="1"/>
          </p:cNvSpPr>
          <p:nvPr>
            <p:ph type="title"/>
          </p:nvPr>
        </p:nvSpPr>
        <p:spPr>
          <a:xfrm>
            <a:off x="533400" y="381000"/>
            <a:ext cx="6477000" cy="1143000"/>
          </a:xfrm>
        </p:spPr>
        <p:txBody>
          <a:bodyPr/>
          <a:lstStyle/>
          <a:p>
            <a:r>
              <a:rPr lang="en-US" dirty="0" smtClean="0"/>
              <a:t>Online Social Spaces</a:t>
            </a:r>
            <a:endParaRPr lang="en-US" dirty="0"/>
          </a:p>
        </p:txBody>
      </p:sp>
      <p:sp>
        <p:nvSpPr>
          <p:cNvPr id="10" name="Content Placeholder 9"/>
          <p:cNvSpPr>
            <a:spLocks noGrp="1"/>
          </p:cNvSpPr>
          <p:nvPr>
            <p:ph idx="1"/>
          </p:nvPr>
        </p:nvSpPr>
        <p:spPr>
          <a:xfrm>
            <a:off x="457200" y="1371600"/>
            <a:ext cx="8229600" cy="1752600"/>
          </a:xfrm>
        </p:spPr>
        <p:txBody>
          <a:bodyPr/>
          <a:lstStyle/>
          <a:p>
            <a:r>
              <a:rPr lang="en-US" sz="2000" dirty="0" smtClean="0"/>
              <a:t>Virtual Icebreakers</a:t>
            </a:r>
          </a:p>
          <a:p>
            <a:r>
              <a:rPr lang="en-US" sz="2000" dirty="0" smtClean="0"/>
              <a:t>Share favorite Websites</a:t>
            </a:r>
          </a:p>
          <a:p>
            <a:r>
              <a:rPr lang="en-US" sz="2000" dirty="0" smtClean="0"/>
              <a:t>“Student lounge”, “Recess”</a:t>
            </a:r>
          </a:p>
          <a:p>
            <a:r>
              <a:rPr lang="en-US" sz="2000" dirty="0" smtClean="0"/>
              <a:t>Question Cafe </a:t>
            </a:r>
          </a:p>
          <a:p>
            <a:r>
              <a:rPr lang="en-US" sz="2000" dirty="0" err="1" smtClean="0"/>
              <a:t>PLC’s</a:t>
            </a:r>
            <a:endParaRPr lang="en-US" sz="2000" dirty="0"/>
          </a:p>
        </p:txBody>
      </p:sp>
      <p:pic>
        <p:nvPicPr>
          <p:cNvPr id="12" name="Picture 11" descr="Picture 5.png"/>
          <p:cNvPicPr>
            <a:picLocks noChangeAspect="1"/>
          </p:cNvPicPr>
          <p:nvPr/>
        </p:nvPicPr>
        <p:blipFill>
          <a:blip r:embed="rId3" cstate="print"/>
          <a:stretch>
            <a:fillRect/>
          </a:stretch>
        </p:blipFill>
        <p:spPr>
          <a:xfrm>
            <a:off x="304800" y="3276600"/>
            <a:ext cx="5028474" cy="2971800"/>
          </a:xfrm>
          <a:prstGeom prst="rect">
            <a:avLst/>
          </a:prstGeom>
          <a:effectLst>
            <a:outerShdw blurRad="50800" dist="38100" dir="2700000" algn="tl" rotWithShape="0">
              <a:srgbClr val="000000">
                <a:alpha val="43000"/>
              </a:srgbClr>
            </a:outerShdw>
          </a:effectLst>
        </p:spPr>
      </p:pic>
      <p:sp>
        <p:nvSpPr>
          <p:cNvPr id="14" name="TextBox 13"/>
          <p:cNvSpPr txBox="1"/>
          <p:nvPr/>
        </p:nvSpPr>
        <p:spPr>
          <a:xfrm>
            <a:off x="762000" y="6400800"/>
            <a:ext cx="6400800" cy="338554"/>
          </a:xfrm>
          <a:prstGeom prst="rect">
            <a:avLst/>
          </a:prstGeom>
          <a:noFill/>
        </p:spPr>
        <p:txBody>
          <a:bodyPr wrap="square" rtlCol="0">
            <a:spAutoFit/>
          </a:bodyPr>
          <a:lstStyle/>
          <a:p>
            <a:r>
              <a:rPr lang="en-US" sz="1600" dirty="0" smtClean="0">
                <a:latin typeface="Verdana"/>
                <a:cs typeface="Verdana"/>
                <a:hlinkClick r:id="rId4"/>
              </a:rPr>
              <a:t>http://teacherstream.org</a:t>
            </a:r>
            <a:r>
              <a:rPr lang="en-US" sz="1600" dirty="0" smtClean="0">
                <a:latin typeface="Verdana"/>
                <a:cs typeface="Verdana"/>
              </a:rPr>
              <a:t> </a:t>
            </a:r>
            <a:endParaRPr lang="en-US" sz="1600" dirty="0">
              <a:latin typeface="Verdana"/>
              <a:cs typeface="Verdana"/>
            </a:endParaRPr>
          </a:p>
        </p:txBody>
      </p:sp>
      <p:pic>
        <p:nvPicPr>
          <p:cNvPr id="16" name="Picture 15" descr="kidscom.png"/>
          <p:cNvPicPr>
            <a:picLocks noChangeAspect="1"/>
          </p:cNvPicPr>
          <p:nvPr/>
        </p:nvPicPr>
        <p:blipFill>
          <a:blip r:embed="rId5" cstate="print"/>
          <a:stretch>
            <a:fillRect/>
          </a:stretch>
        </p:blipFill>
        <p:spPr>
          <a:xfrm>
            <a:off x="3733800" y="2819400"/>
            <a:ext cx="5029200" cy="3247366"/>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Spaces</a:t>
            </a:r>
            <a:endParaRPr lang="en-US" dirty="0"/>
          </a:p>
        </p:txBody>
      </p:sp>
      <p:pic>
        <p:nvPicPr>
          <p:cNvPr id="5" name="Picture 4"/>
          <p:cNvPicPr>
            <a:picLocks noChangeAspect="1"/>
          </p:cNvPicPr>
          <p:nvPr/>
        </p:nvPicPr>
        <p:blipFill>
          <a:blip r:embed="rId3" cstate="print"/>
          <a:stretch>
            <a:fillRect/>
          </a:stretch>
        </p:blipFill>
        <p:spPr>
          <a:xfrm>
            <a:off x="304800" y="1752600"/>
            <a:ext cx="5158547" cy="2895600"/>
          </a:xfrm>
          <a:prstGeom prst="rect">
            <a:avLst/>
          </a:prstGeom>
        </p:spPr>
      </p:pic>
      <p:pic>
        <p:nvPicPr>
          <p:cNvPr id="6" name="Picture 5"/>
          <p:cNvPicPr>
            <a:picLocks noChangeAspect="1"/>
          </p:cNvPicPr>
          <p:nvPr/>
        </p:nvPicPr>
        <p:blipFill>
          <a:blip r:embed="rId4" cstate="print"/>
          <a:stretch>
            <a:fillRect/>
          </a:stretch>
        </p:blipFill>
        <p:spPr>
          <a:xfrm>
            <a:off x="4572000" y="2667000"/>
            <a:ext cx="4013200" cy="3378200"/>
          </a:xfrm>
          <a:prstGeom prst="rect">
            <a:avLst/>
          </a:prstGeom>
        </p:spPr>
      </p:pic>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icture 7.png"/>
          <p:cNvPicPr>
            <a:picLocks noChangeAspect="1"/>
          </p:cNvPicPr>
          <p:nvPr/>
        </p:nvPicPr>
        <p:blipFill>
          <a:blip r:embed="rId3" cstate="print"/>
          <a:stretch>
            <a:fillRect/>
          </a:stretch>
        </p:blipFill>
        <p:spPr>
          <a:xfrm>
            <a:off x="3581400" y="1600200"/>
            <a:ext cx="5334000" cy="3746266"/>
          </a:xfrm>
          <a:prstGeom prst="rect">
            <a:avLst/>
          </a:prstGeom>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lstStyle/>
          <a:p>
            <a:r>
              <a:rPr lang="en-US" dirty="0" smtClean="0"/>
              <a:t>Multiplayer Gaming</a:t>
            </a:r>
            <a:endParaRPr lang="en-US" dirty="0"/>
          </a:p>
        </p:txBody>
      </p:sp>
      <p:pic>
        <p:nvPicPr>
          <p:cNvPr id="4" name="Picture 3" descr="Picture 8.png"/>
          <p:cNvPicPr>
            <a:picLocks noChangeAspect="1"/>
          </p:cNvPicPr>
          <p:nvPr/>
        </p:nvPicPr>
        <p:blipFill>
          <a:blip r:embed="rId4" cstate="print"/>
          <a:stretch>
            <a:fillRect/>
          </a:stretch>
        </p:blipFill>
        <p:spPr>
          <a:xfrm>
            <a:off x="228601" y="1295400"/>
            <a:ext cx="5181600" cy="2610638"/>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1905000" y="2362200"/>
            <a:ext cx="5867400" cy="3276600"/>
          </a:xfrm>
        </p:spPr>
        <p:txBody>
          <a:bodyPr/>
          <a:lstStyle/>
          <a:p>
            <a:pPr eaLnBrk="1" hangingPunct="1">
              <a:buFont typeface="Wingdings" pitchFamily="-110" charset="2"/>
              <a:buNone/>
            </a:pPr>
            <a:r>
              <a:rPr lang="en-US" dirty="0" smtClean="0"/>
              <a:t>Supported through</a:t>
            </a:r>
            <a:r>
              <a:rPr lang="en-US" dirty="0"/>
              <a:t>:</a:t>
            </a:r>
          </a:p>
          <a:p>
            <a:pPr eaLnBrk="1" hangingPunct="1"/>
            <a:r>
              <a:rPr lang="en-US" sz="2400" dirty="0"/>
              <a:t>Authentic, collaborative, inquiry-based projects</a:t>
            </a:r>
            <a:endParaRPr lang="en-US" sz="2400" dirty="0" smtClean="0"/>
          </a:p>
          <a:p>
            <a:pPr eaLnBrk="1" hangingPunct="1"/>
            <a:r>
              <a:rPr lang="en-US" dirty="0"/>
              <a:t>N</a:t>
            </a:r>
            <a:r>
              <a:rPr lang="en-US" sz="2400" dirty="0" smtClean="0"/>
              <a:t>egotiated </a:t>
            </a:r>
            <a:r>
              <a:rPr lang="en-US" sz="2400" dirty="0"/>
              <a:t>learning outcomes </a:t>
            </a:r>
            <a:endParaRPr lang="en-US" sz="2400" dirty="0" smtClean="0"/>
          </a:p>
          <a:p>
            <a:pPr eaLnBrk="1" hangingPunct="1"/>
            <a:r>
              <a:rPr lang="en-US" dirty="0"/>
              <a:t>A</a:t>
            </a:r>
            <a:r>
              <a:rPr lang="en-US" sz="2400" dirty="0" smtClean="0"/>
              <a:t>ctive </a:t>
            </a:r>
            <a:r>
              <a:rPr lang="en-US" sz="2400" dirty="0"/>
              <a:t>research in the field</a:t>
            </a:r>
            <a:endParaRPr lang="en-US" sz="2400" dirty="0" smtClean="0"/>
          </a:p>
          <a:p>
            <a:pPr eaLnBrk="1" hangingPunct="1"/>
            <a:r>
              <a:rPr lang="en-US" dirty="0"/>
              <a:t>P</a:t>
            </a:r>
            <a:r>
              <a:rPr lang="en-US" sz="2400" dirty="0" smtClean="0"/>
              <a:t>artnerships </a:t>
            </a:r>
            <a:r>
              <a:rPr lang="en-US" sz="2400" dirty="0"/>
              <a:t>with the outside community</a:t>
            </a:r>
          </a:p>
        </p:txBody>
      </p:sp>
      <p:sp>
        <p:nvSpPr>
          <p:cNvPr id="20484" name="Rectangle 4"/>
          <p:cNvSpPr>
            <a:spLocks noChangeArrowheads="1"/>
          </p:cNvSpPr>
          <p:nvPr/>
        </p:nvSpPr>
        <p:spPr bwMode="auto">
          <a:xfrm>
            <a:off x="2286000" y="838200"/>
            <a:ext cx="6516688" cy="1200328"/>
          </a:xfrm>
          <a:prstGeom prst="rect">
            <a:avLst/>
          </a:prstGeom>
          <a:noFill/>
          <a:ln w="9525">
            <a:noFill/>
            <a:miter lim="800000"/>
            <a:headEnd/>
            <a:tailEnd/>
          </a:ln>
        </p:spPr>
        <p:txBody>
          <a:bodyPr wrap="square">
            <a:prstTxWarp prst="textNoShape">
              <a:avLst/>
            </a:prstTxWarp>
            <a:spAutoFit/>
          </a:bodyPr>
          <a:lstStyle/>
          <a:p>
            <a:pPr algn="ctr"/>
            <a:r>
              <a:rPr lang="en-US" b="1" i="1" dirty="0">
                <a:solidFill>
                  <a:srgbClr val="FF0000"/>
                </a:solidFill>
                <a:latin typeface="Trebuchet MS" pitchFamily="-110" charset="0"/>
              </a:rPr>
              <a:t>Interactions</a:t>
            </a:r>
            <a:r>
              <a:rPr lang="en-US" b="1" i="1" dirty="0">
                <a:latin typeface="Trebuchet MS" pitchFamily="-110" charset="0"/>
              </a:rPr>
              <a:t> within the learning community as well as </a:t>
            </a:r>
            <a:r>
              <a:rPr lang="en-US" b="1" i="1" dirty="0">
                <a:solidFill>
                  <a:srgbClr val="FF0000"/>
                </a:solidFill>
                <a:latin typeface="Trebuchet MS" pitchFamily="-110" charset="0"/>
              </a:rPr>
              <a:t>engagement</a:t>
            </a:r>
            <a:r>
              <a:rPr lang="en-US" b="1" i="1" dirty="0">
                <a:latin typeface="Trebuchet MS" pitchFamily="-110" charset="0"/>
              </a:rPr>
              <a:t> with the content being studied.</a:t>
            </a:r>
          </a:p>
        </p:txBody>
      </p:sp>
      <p:grpSp>
        <p:nvGrpSpPr>
          <p:cNvPr id="9" name="Group 8"/>
          <p:cNvGrpSpPr/>
          <p:nvPr/>
        </p:nvGrpSpPr>
        <p:grpSpPr>
          <a:xfrm>
            <a:off x="228600" y="228600"/>
            <a:ext cx="1752600" cy="1996461"/>
            <a:chOff x="3790188" y="2430769"/>
            <a:chExt cx="1563624" cy="1996461"/>
          </a:xfrm>
        </p:grpSpPr>
        <p:sp>
          <p:nvSpPr>
            <p:cNvPr id="5" name="Left Arrow 4"/>
            <p:cNvSpPr/>
            <p:nvPr/>
          </p:nvSpPr>
          <p:spPr>
            <a:xfrm rot="14700000">
              <a:off x="4156749"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6" name="Group 5"/>
            <p:cNvGrpSpPr/>
            <p:nvPr/>
          </p:nvGrpSpPr>
          <p:grpSpPr>
            <a:xfrm>
              <a:off x="3790188" y="2430769"/>
              <a:ext cx="1563624" cy="1250899"/>
              <a:chOff x="1275118" y="245117"/>
              <a:chExt cx="1563624" cy="1250899"/>
            </a:xfrm>
          </p:grpSpPr>
          <p:sp>
            <p:nvSpPr>
              <p:cNvPr id="7" name="Rounded Rectangle 6"/>
              <p:cNvSpPr/>
              <p:nvPr/>
            </p:nvSpPr>
            <p:spPr>
              <a:xfrm>
                <a:off x="1275118"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8" name="Rounded Rectangle 5"/>
              <p:cNvSpPr/>
              <p:nvPr/>
            </p:nvSpPr>
            <p:spPr>
              <a:xfrm>
                <a:off x="1311756"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Active Participation</a:t>
                </a:r>
                <a:endParaRPr lang="en-US" sz="1900" kern="1200" dirty="0">
                  <a:latin typeface="Verdana"/>
                </a:endParaRPr>
              </a:p>
            </p:txBody>
          </p:sp>
        </p:grpSp>
      </p:grpSp>
      <p:pic>
        <p:nvPicPr>
          <p:cNvPr id="10" name="Picture 9" descr="elluminate.png"/>
          <p:cNvPicPr>
            <a:picLocks noChangeAspect="1"/>
          </p:cNvPicPr>
          <p:nvPr/>
        </p:nvPicPr>
        <p:blipFill>
          <a:blip r:embed="rId3" cstate="print"/>
          <a:stretch>
            <a:fillRect/>
          </a:stretch>
        </p:blipFill>
        <p:spPr>
          <a:xfrm>
            <a:off x="981518" y="5867400"/>
            <a:ext cx="999682" cy="463454"/>
          </a:xfrm>
          <a:prstGeom prst="rect">
            <a:avLst/>
          </a:prstGeom>
        </p:spPr>
      </p:pic>
      <p:pic>
        <p:nvPicPr>
          <p:cNvPr id="11" name="Picture 10" descr="jing.png"/>
          <p:cNvPicPr>
            <a:picLocks noChangeAspect="1"/>
          </p:cNvPicPr>
          <p:nvPr/>
        </p:nvPicPr>
        <p:blipFill>
          <a:blip r:embed="rId4" cstate="print"/>
          <a:stretch>
            <a:fillRect/>
          </a:stretch>
        </p:blipFill>
        <p:spPr>
          <a:xfrm>
            <a:off x="2190838" y="5867400"/>
            <a:ext cx="857162" cy="486498"/>
          </a:xfrm>
          <a:prstGeom prst="rect">
            <a:avLst/>
          </a:prstGeom>
        </p:spPr>
      </p:pic>
      <p:pic>
        <p:nvPicPr>
          <p:cNvPr id="12" name="Picture 11" descr="voicethread.png"/>
          <p:cNvPicPr>
            <a:picLocks noChangeAspect="1"/>
          </p:cNvPicPr>
          <p:nvPr/>
        </p:nvPicPr>
        <p:blipFill>
          <a:blip r:embed="rId5" cstate="print"/>
          <a:stretch>
            <a:fillRect/>
          </a:stretch>
        </p:blipFill>
        <p:spPr>
          <a:xfrm>
            <a:off x="3308543" y="5943600"/>
            <a:ext cx="1568257" cy="266667"/>
          </a:xfrm>
          <a:prstGeom prst="rect">
            <a:avLst/>
          </a:prstGeom>
        </p:spPr>
      </p:pic>
      <p:pic>
        <p:nvPicPr>
          <p:cNvPr id="13" name="Picture 12" descr="wordpress.png"/>
          <p:cNvPicPr>
            <a:picLocks noChangeAspect="1"/>
          </p:cNvPicPr>
          <p:nvPr/>
        </p:nvPicPr>
        <p:blipFill>
          <a:blip r:embed="rId6" cstate="print"/>
          <a:stretch>
            <a:fillRect/>
          </a:stretch>
        </p:blipFill>
        <p:spPr>
          <a:xfrm>
            <a:off x="5108276" y="5867400"/>
            <a:ext cx="1825924" cy="381000"/>
          </a:xfrm>
          <a:prstGeom prst="rect">
            <a:avLst/>
          </a:prstGeom>
        </p:spPr>
      </p:pic>
      <p:pic>
        <p:nvPicPr>
          <p:cNvPr id="14" name="Picture 13" descr="Picture 5.png"/>
          <p:cNvPicPr>
            <a:picLocks noChangeAspect="1"/>
          </p:cNvPicPr>
          <p:nvPr/>
        </p:nvPicPr>
        <p:blipFill>
          <a:blip r:embed="rId7" cstate="print"/>
          <a:stretch>
            <a:fillRect/>
          </a:stretch>
        </p:blipFill>
        <p:spPr>
          <a:xfrm>
            <a:off x="7010505" y="5791200"/>
            <a:ext cx="838095" cy="444444"/>
          </a:xfrm>
          <a:prstGeom prst="rect">
            <a:avLst/>
          </a:prstGeom>
        </p:spPr>
      </p:pic>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8" name="Group 7"/>
          <p:cNvGrpSpPr/>
          <p:nvPr/>
        </p:nvGrpSpPr>
        <p:grpSpPr>
          <a:xfrm>
            <a:off x="228600" y="228600"/>
            <a:ext cx="1752600" cy="1996461"/>
            <a:chOff x="3790188" y="2430769"/>
            <a:chExt cx="1563624" cy="1996461"/>
          </a:xfrm>
        </p:grpSpPr>
        <p:sp>
          <p:nvSpPr>
            <p:cNvPr id="9" name="Left Arrow 8"/>
            <p:cNvSpPr/>
            <p:nvPr/>
          </p:nvSpPr>
          <p:spPr>
            <a:xfrm rot="14700000">
              <a:off x="4156749"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10" name="Group 5"/>
            <p:cNvGrpSpPr/>
            <p:nvPr/>
          </p:nvGrpSpPr>
          <p:grpSpPr>
            <a:xfrm>
              <a:off x="3790188" y="2430769"/>
              <a:ext cx="1563624" cy="1250899"/>
              <a:chOff x="1275118" y="245117"/>
              <a:chExt cx="1563624" cy="1250899"/>
            </a:xfrm>
          </p:grpSpPr>
          <p:sp>
            <p:nvSpPr>
              <p:cNvPr id="11" name="Rounded Rectangle 10"/>
              <p:cNvSpPr/>
              <p:nvPr/>
            </p:nvSpPr>
            <p:spPr>
              <a:xfrm>
                <a:off x="1275118"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Rounded Rectangle 5"/>
              <p:cNvSpPr/>
              <p:nvPr/>
            </p:nvSpPr>
            <p:spPr>
              <a:xfrm>
                <a:off x="1311756"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Active Participation</a:t>
                </a:r>
                <a:endParaRPr lang="en-US" sz="1900" kern="1200" dirty="0">
                  <a:latin typeface="Verdana"/>
                </a:endParaRPr>
              </a:p>
            </p:txBody>
          </p:sp>
        </p:grpSp>
      </p:grpSp>
      <p:sp>
        <p:nvSpPr>
          <p:cNvPr id="13" name="Rectangle 3"/>
          <p:cNvSpPr>
            <a:spLocks noGrp="1" noChangeArrowheads="1"/>
          </p:cNvSpPr>
          <p:nvPr>
            <p:ph idx="1"/>
          </p:nvPr>
        </p:nvSpPr>
        <p:spPr>
          <a:xfrm>
            <a:off x="228600" y="2362200"/>
            <a:ext cx="3810000" cy="2743200"/>
          </a:xfrm>
        </p:spPr>
        <p:txBody>
          <a:bodyPr/>
          <a:lstStyle/>
          <a:p>
            <a:pPr eaLnBrk="1" hangingPunct="1"/>
            <a:r>
              <a:rPr lang="en-US" dirty="0" smtClean="0"/>
              <a:t>Discussion leader</a:t>
            </a:r>
          </a:p>
          <a:p>
            <a:pPr eaLnBrk="1" hangingPunct="1"/>
            <a:r>
              <a:rPr lang="en-US" sz="2400" dirty="0" smtClean="0"/>
              <a:t>Resource </a:t>
            </a:r>
            <a:r>
              <a:rPr lang="en-US" dirty="0" smtClean="0"/>
              <a:t>p</a:t>
            </a:r>
            <a:r>
              <a:rPr lang="en-US" sz="2400" dirty="0" smtClean="0"/>
              <a:t>rovider</a:t>
            </a:r>
          </a:p>
          <a:p>
            <a:pPr eaLnBrk="1" hangingPunct="1"/>
            <a:r>
              <a:rPr lang="en-US" dirty="0" smtClean="0"/>
              <a:t>Tech support</a:t>
            </a:r>
          </a:p>
          <a:p>
            <a:pPr eaLnBrk="1" hangingPunct="1"/>
            <a:r>
              <a:rPr lang="en-US" dirty="0" smtClean="0"/>
              <a:t>Class Twitter </a:t>
            </a:r>
            <a:r>
              <a:rPr lang="en-US" dirty="0" smtClean="0"/>
              <a:t>contribution</a:t>
            </a:r>
          </a:p>
          <a:p>
            <a:pPr eaLnBrk="1" hangingPunct="1"/>
            <a:r>
              <a:rPr lang="en-US" dirty="0" smtClean="0"/>
              <a:t>Role play games</a:t>
            </a:r>
            <a:endParaRPr lang="en-US" dirty="0" smtClean="0"/>
          </a:p>
          <a:p>
            <a:pPr eaLnBrk="1" hangingPunct="1">
              <a:buFont typeface="Wingdings" pitchFamily="-110" charset="2"/>
              <a:buNone/>
            </a:pPr>
            <a:endParaRPr lang="en-US" sz="2400" dirty="0"/>
          </a:p>
        </p:txBody>
      </p:sp>
      <p:pic>
        <p:nvPicPr>
          <p:cNvPr id="14" name="Picture 13" descr="Picture 3.png"/>
          <p:cNvPicPr>
            <a:picLocks noChangeAspect="1"/>
          </p:cNvPicPr>
          <p:nvPr/>
        </p:nvPicPr>
        <p:blipFill>
          <a:blip r:embed="rId3" cstate="print"/>
          <a:stretch>
            <a:fillRect/>
          </a:stretch>
        </p:blipFill>
        <p:spPr>
          <a:xfrm>
            <a:off x="4419600" y="1905000"/>
            <a:ext cx="4528718" cy="2895600"/>
          </a:xfrm>
          <a:prstGeom prst="rect">
            <a:avLst/>
          </a:prstGeom>
          <a:effectLst>
            <a:outerShdw blurRad="50800" dist="38100" dir="2700000" algn="tl" rotWithShape="0">
              <a:srgbClr val="000000">
                <a:alpha val="43000"/>
              </a:srgbClr>
            </a:outerShdw>
          </a:effectLst>
        </p:spPr>
      </p:pic>
      <p:pic>
        <p:nvPicPr>
          <p:cNvPr id="16" name="Picture 15" descr="ideaseekers.png"/>
          <p:cNvPicPr>
            <a:picLocks noChangeAspect="1"/>
          </p:cNvPicPr>
          <p:nvPr/>
        </p:nvPicPr>
        <p:blipFill>
          <a:blip r:embed="rId4" cstate="print"/>
          <a:stretch>
            <a:fillRect/>
          </a:stretch>
        </p:blipFill>
        <p:spPr>
          <a:xfrm>
            <a:off x="3352800" y="3810000"/>
            <a:ext cx="4876800" cy="2624636"/>
          </a:xfrm>
          <a:prstGeom prst="rect">
            <a:avLst/>
          </a:prstGeom>
          <a:effectLst>
            <a:outerShdw blurRad="50800" dist="38100" dir="2700000" algn="tl" rotWithShape="0">
              <a:srgbClr val="000000">
                <a:alpha val="43000"/>
              </a:srgbClr>
            </a:outerShdw>
          </a:effectLst>
        </p:spPr>
      </p:pic>
      <p:sp>
        <p:nvSpPr>
          <p:cNvPr id="15" name="Rectangle 1"/>
          <p:cNvSpPr>
            <a:spLocks noGrp="1"/>
          </p:cNvSpPr>
          <p:nvPr>
            <p:ph type="title"/>
          </p:nvPr>
        </p:nvSpPr>
        <p:spPr>
          <a:xfrm>
            <a:off x="2209800" y="762000"/>
            <a:ext cx="6477000" cy="685800"/>
          </a:xfrm>
        </p:spPr>
        <p:txBody>
          <a:bodyPr/>
          <a:lstStyle/>
          <a:p>
            <a:r>
              <a:rPr lang="en-US" dirty="0" smtClean="0"/>
              <a:t>Role Assignment</a:t>
            </a:r>
            <a:endParaRPr lang="en-US" dirty="0"/>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Picture 10" descr="choice.jpg"/>
          <p:cNvPicPr>
            <a:picLocks noChangeAspect="1"/>
          </p:cNvPicPr>
          <p:nvPr/>
        </p:nvPicPr>
        <p:blipFill>
          <a:blip r:embed="rId3" cstate="print"/>
          <a:stretch>
            <a:fillRect/>
          </a:stretch>
        </p:blipFill>
        <p:spPr>
          <a:xfrm>
            <a:off x="0" y="2463800"/>
            <a:ext cx="4406900" cy="4394200"/>
          </a:xfrm>
          <a:prstGeom prst="rect">
            <a:avLst/>
          </a:prstGeom>
        </p:spPr>
      </p:pic>
      <p:grpSp>
        <p:nvGrpSpPr>
          <p:cNvPr id="14" name="Group 13"/>
          <p:cNvGrpSpPr/>
          <p:nvPr/>
        </p:nvGrpSpPr>
        <p:grpSpPr>
          <a:xfrm>
            <a:off x="228600" y="228600"/>
            <a:ext cx="1752600" cy="1996461"/>
            <a:chOff x="3790188" y="2430769"/>
            <a:chExt cx="1563624" cy="1996461"/>
          </a:xfrm>
        </p:grpSpPr>
        <p:sp>
          <p:nvSpPr>
            <p:cNvPr id="15" name="Left Arrow 14"/>
            <p:cNvSpPr/>
            <p:nvPr/>
          </p:nvSpPr>
          <p:spPr>
            <a:xfrm rot="14700000">
              <a:off x="4156749"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16" name="Group 5"/>
            <p:cNvGrpSpPr/>
            <p:nvPr/>
          </p:nvGrpSpPr>
          <p:grpSpPr>
            <a:xfrm>
              <a:off x="3790188" y="2430769"/>
              <a:ext cx="1563624" cy="1250899"/>
              <a:chOff x="1275118" y="245117"/>
              <a:chExt cx="1563624" cy="1250899"/>
            </a:xfrm>
          </p:grpSpPr>
          <p:sp>
            <p:nvSpPr>
              <p:cNvPr id="17" name="Rounded Rectangle 16"/>
              <p:cNvSpPr/>
              <p:nvPr/>
            </p:nvSpPr>
            <p:spPr>
              <a:xfrm>
                <a:off x="1275118"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Rounded Rectangle 5"/>
              <p:cNvSpPr/>
              <p:nvPr/>
            </p:nvSpPr>
            <p:spPr>
              <a:xfrm>
                <a:off x="1311756"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Active Participation</a:t>
                </a:r>
                <a:endParaRPr lang="en-US" sz="1900" kern="1200" dirty="0">
                  <a:latin typeface="Verdana"/>
                </a:endParaRPr>
              </a:p>
            </p:txBody>
          </p:sp>
        </p:grpSp>
      </p:grpSp>
      <p:pic>
        <p:nvPicPr>
          <p:cNvPr id="10" name="Picture 9" descr="Picture 7.png"/>
          <p:cNvPicPr>
            <a:picLocks noChangeAspect="1"/>
          </p:cNvPicPr>
          <p:nvPr/>
        </p:nvPicPr>
        <p:blipFill>
          <a:blip r:embed="rId4" cstate="print"/>
          <a:stretch>
            <a:fillRect/>
          </a:stretch>
        </p:blipFill>
        <p:spPr>
          <a:xfrm>
            <a:off x="1981201" y="1447800"/>
            <a:ext cx="6705600" cy="966258"/>
          </a:xfrm>
          <a:prstGeom prst="rect">
            <a:avLst/>
          </a:prstGeom>
        </p:spPr>
      </p:pic>
      <p:sp>
        <p:nvSpPr>
          <p:cNvPr id="12" name="Multiply 11"/>
          <p:cNvSpPr/>
          <p:nvPr/>
        </p:nvSpPr>
        <p:spPr>
          <a:xfrm>
            <a:off x="6019800" y="1600200"/>
            <a:ext cx="304800" cy="381000"/>
          </a:xfrm>
          <a:prstGeom prst="mathMultiply">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latin typeface="Verdana"/>
            </a:endParaRPr>
          </a:p>
        </p:txBody>
      </p:sp>
      <p:sp>
        <p:nvSpPr>
          <p:cNvPr id="13" name="Rectangle 1"/>
          <p:cNvSpPr>
            <a:spLocks noGrp="1"/>
          </p:cNvSpPr>
          <p:nvPr>
            <p:ph type="title"/>
          </p:nvPr>
        </p:nvSpPr>
        <p:spPr>
          <a:xfrm>
            <a:off x="2209800" y="762000"/>
            <a:ext cx="6477000" cy="685800"/>
          </a:xfrm>
        </p:spPr>
        <p:txBody>
          <a:bodyPr/>
          <a:lstStyle/>
          <a:p>
            <a:r>
              <a:rPr lang="en-US" dirty="0" smtClean="0"/>
              <a:t>Choice</a:t>
            </a:r>
            <a:endParaRPr lang="en-US" dirty="0"/>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cstate="print"/>
          <a:stretch>
            <a:fillRect/>
          </a:stretch>
        </p:blipFill>
        <p:spPr>
          <a:xfrm>
            <a:off x="2895601" y="6019800"/>
            <a:ext cx="2811036" cy="381000"/>
          </a:xfrm>
          <a:prstGeom prst="rect">
            <a:avLst/>
          </a:prstGeom>
        </p:spPr>
      </p:pic>
      <p:grpSp>
        <p:nvGrpSpPr>
          <p:cNvPr id="2" name="Group 7"/>
          <p:cNvGrpSpPr/>
          <p:nvPr/>
        </p:nvGrpSpPr>
        <p:grpSpPr>
          <a:xfrm>
            <a:off x="228600" y="228600"/>
            <a:ext cx="1752600" cy="1996461"/>
            <a:chOff x="3790188" y="2430769"/>
            <a:chExt cx="1563624" cy="1996461"/>
          </a:xfrm>
        </p:grpSpPr>
        <p:sp>
          <p:nvSpPr>
            <p:cNvPr id="9" name="Left Arrow 8"/>
            <p:cNvSpPr/>
            <p:nvPr/>
          </p:nvSpPr>
          <p:spPr>
            <a:xfrm rot="14700000">
              <a:off x="4156749"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5"/>
            <p:cNvGrpSpPr/>
            <p:nvPr/>
          </p:nvGrpSpPr>
          <p:grpSpPr>
            <a:xfrm>
              <a:off x="3790188" y="2430769"/>
              <a:ext cx="1563624" cy="1250899"/>
              <a:chOff x="1275118" y="245117"/>
              <a:chExt cx="1563624" cy="1250899"/>
            </a:xfrm>
          </p:grpSpPr>
          <p:sp>
            <p:nvSpPr>
              <p:cNvPr id="11" name="Rounded Rectangle 10"/>
              <p:cNvSpPr/>
              <p:nvPr/>
            </p:nvSpPr>
            <p:spPr>
              <a:xfrm>
                <a:off x="1275118"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Rounded Rectangle 5"/>
              <p:cNvSpPr/>
              <p:nvPr/>
            </p:nvSpPr>
            <p:spPr>
              <a:xfrm>
                <a:off x="1311756"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Active Participation</a:t>
                </a:r>
                <a:endParaRPr lang="en-US" sz="1900" kern="1200" dirty="0">
                  <a:latin typeface="Verdana"/>
                </a:endParaRPr>
              </a:p>
            </p:txBody>
          </p:sp>
        </p:grpSp>
      </p:grpSp>
      <p:sp>
        <p:nvSpPr>
          <p:cNvPr id="8" name="Rectangle 1"/>
          <p:cNvSpPr>
            <a:spLocks noGrp="1"/>
          </p:cNvSpPr>
          <p:nvPr>
            <p:ph type="title"/>
          </p:nvPr>
        </p:nvSpPr>
        <p:spPr>
          <a:xfrm>
            <a:off x="2209800" y="762000"/>
            <a:ext cx="6477000" cy="685800"/>
          </a:xfrm>
        </p:spPr>
        <p:txBody>
          <a:bodyPr/>
          <a:lstStyle/>
          <a:p>
            <a:r>
              <a:rPr lang="en-US" dirty="0" smtClean="0"/>
              <a:t>Real</a:t>
            </a:r>
            <a:r>
              <a:rPr lang="en-US" dirty="0" smtClean="0"/>
              <a:t>-Time </a:t>
            </a:r>
            <a:r>
              <a:rPr lang="en-US" dirty="0" smtClean="0"/>
              <a:t>C</a:t>
            </a:r>
            <a:r>
              <a:rPr lang="en-US" dirty="0" smtClean="0"/>
              <a:t>ommunication</a:t>
            </a:r>
            <a:endParaRPr lang="en-US" dirty="0"/>
          </a:p>
        </p:txBody>
      </p:sp>
      <p:pic>
        <p:nvPicPr>
          <p:cNvPr id="10" name="Picture 9"/>
          <p:cNvPicPr>
            <a:picLocks noChangeAspect="1"/>
          </p:cNvPicPr>
          <p:nvPr/>
        </p:nvPicPr>
        <p:blipFill>
          <a:blip r:embed="rId4" cstate="print"/>
          <a:stretch>
            <a:fillRect/>
          </a:stretch>
        </p:blipFill>
        <p:spPr>
          <a:xfrm>
            <a:off x="7467600" y="5943600"/>
            <a:ext cx="1333500" cy="596900"/>
          </a:xfrm>
          <a:prstGeom prst="rect">
            <a:avLst/>
          </a:prstGeom>
        </p:spPr>
      </p:pic>
      <p:sp>
        <p:nvSpPr>
          <p:cNvPr id="15" name="Rectangle 3"/>
          <p:cNvSpPr>
            <a:spLocks noGrp="1" noChangeArrowheads="1"/>
          </p:cNvSpPr>
          <p:nvPr>
            <p:ph idx="1"/>
          </p:nvPr>
        </p:nvSpPr>
        <p:spPr>
          <a:xfrm>
            <a:off x="685800" y="2514600"/>
            <a:ext cx="3429000" cy="3200400"/>
          </a:xfrm>
        </p:spPr>
        <p:txBody>
          <a:bodyPr/>
          <a:lstStyle/>
          <a:p>
            <a:pPr eaLnBrk="1" hangingPunct="1"/>
            <a:r>
              <a:rPr lang="en-US" sz="1800" dirty="0" smtClean="0"/>
              <a:t>Live presentations and lectures</a:t>
            </a:r>
          </a:p>
          <a:p>
            <a:pPr eaLnBrk="1" hangingPunct="1"/>
            <a:r>
              <a:rPr lang="en-US" sz="1800" dirty="0" smtClean="0"/>
              <a:t>Guest speakers</a:t>
            </a:r>
          </a:p>
          <a:p>
            <a:pPr eaLnBrk="1" hangingPunct="1"/>
            <a:r>
              <a:rPr lang="en-US" sz="1800" dirty="0" smtClean="0"/>
              <a:t>One-on-one tutorials and mentoring</a:t>
            </a:r>
          </a:p>
          <a:p>
            <a:pPr eaLnBrk="1" hangingPunct="1"/>
            <a:r>
              <a:rPr lang="en-US" sz="1800" dirty="0" smtClean="0"/>
              <a:t>Group discussions and activities</a:t>
            </a:r>
          </a:p>
          <a:p>
            <a:pPr eaLnBrk="1" hangingPunct="1"/>
            <a:r>
              <a:rPr lang="en-US" sz="1800" dirty="0" smtClean="0"/>
              <a:t>Informal chat sessions</a:t>
            </a:r>
          </a:p>
          <a:p>
            <a:pPr eaLnBrk="1" hangingPunct="1"/>
            <a:r>
              <a:rPr lang="en-US" sz="1800" dirty="0" smtClean="0"/>
              <a:t>Question and answer </a:t>
            </a:r>
          </a:p>
          <a:p>
            <a:pPr eaLnBrk="1" hangingPunct="1"/>
            <a:r>
              <a:rPr lang="en-US" sz="1800" dirty="0" smtClean="0"/>
              <a:t>sessions</a:t>
            </a:r>
          </a:p>
          <a:p>
            <a:pPr eaLnBrk="1" hangingPunct="1">
              <a:buNone/>
            </a:pPr>
            <a:endParaRPr lang="en-US" sz="1800" dirty="0" smtClean="0"/>
          </a:p>
          <a:p>
            <a:pPr eaLnBrk="1" hangingPunct="1"/>
            <a:endParaRPr lang="en-US" sz="1800" dirty="0" smtClean="0"/>
          </a:p>
        </p:txBody>
      </p:sp>
      <p:pic>
        <p:nvPicPr>
          <p:cNvPr id="13" name="Picture 12" descr="LLScreen-2.jpg"/>
          <p:cNvPicPr>
            <a:picLocks noChangeAspect="1"/>
          </p:cNvPicPr>
          <p:nvPr/>
        </p:nvPicPr>
        <p:blipFill>
          <a:blip r:embed="rId5"/>
          <a:stretch>
            <a:fillRect/>
          </a:stretch>
        </p:blipFill>
        <p:spPr>
          <a:xfrm>
            <a:off x="4191000" y="1600199"/>
            <a:ext cx="4724400" cy="3995891"/>
          </a:xfrm>
          <a:prstGeom prst="rect">
            <a:avLst/>
          </a:prstGeom>
        </p:spPr>
      </p:pic>
      <p:sp>
        <p:nvSpPr>
          <p:cNvPr id="16" name="Rectangle 15"/>
          <p:cNvSpPr/>
          <p:nvPr/>
        </p:nvSpPr>
        <p:spPr>
          <a:xfrm>
            <a:off x="5029200" y="6019800"/>
            <a:ext cx="2121093" cy="461665"/>
          </a:xfrm>
          <a:prstGeom prst="rect">
            <a:avLst/>
          </a:prstGeom>
        </p:spPr>
        <p:txBody>
          <a:bodyPr wrap="none">
            <a:spAutoFit/>
          </a:bodyPr>
          <a:lstStyle/>
          <a:p>
            <a:r>
              <a:rPr lang="en-US" dirty="0" smtClean="0"/>
              <a:t>Adobe Connect</a:t>
            </a:r>
            <a:endParaRPr lang="en-US" dirty="0"/>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7"/>
          <p:cNvGrpSpPr/>
          <p:nvPr/>
        </p:nvGrpSpPr>
        <p:grpSpPr>
          <a:xfrm>
            <a:off x="228600" y="228600"/>
            <a:ext cx="1752600" cy="1996461"/>
            <a:chOff x="3790188" y="2430769"/>
            <a:chExt cx="1563624" cy="1996461"/>
          </a:xfrm>
        </p:grpSpPr>
        <p:sp>
          <p:nvSpPr>
            <p:cNvPr id="9" name="Left Arrow 8"/>
            <p:cNvSpPr/>
            <p:nvPr/>
          </p:nvSpPr>
          <p:spPr>
            <a:xfrm rot="14700000">
              <a:off x="4156749"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5"/>
            <p:cNvGrpSpPr/>
            <p:nvPr/>
          </p:nvGrpSpPr>
          <p:grpSpPr>
            <a:xfrm>
              <a:off x="3790188" y="2430769"/>
              <a:ext cx="1563624" cy="1250899"/>
              <a:chOff x="1275118" y="245117"/>
              <a:chExt cx="1563624" cy="1250899"/>
            </a:xfrm>
          </p:grpSpPr>
          <p:sp>
            <p:nvSpPr>
              <p:cNvPr id="11" name="Rounded Rectangle 10"/>
              <p:cNvSpPr/>
              <p:nvPr/>
            </p:nvSpPr>
            <p:spPr>
              <a:xfrm>
                <a:off x="1275118"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Rounded Rectangle 5"/>
              <p:cNvSpPr/>
              <p:nvPr/>
            </p:nvSpPr>
            <p:spPr>
              <a:xfrm>
                <a:off x="1311756"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Active Participation</a:t>
                </a:r>
                <a:endParaRPr lang="en-US" sz="1900" kern="1200" dirty="0">
                  <a:latin typeface="Verdana"/>
                </a:endParaRPr>
              </a:p>
            </p:txBody>
          </p:sp>
        </p:grpSp>
      </p:grpSp>
      <p:sp>
        <p:nvSpPr>
          <p:cNvPr id="8" name="Rectangle 1"/>
          <p:cNvSpPr>
            <a:spLocks noGrp="1"/>
          </p:cNvSpPr>
          <p:nvPr>
            <p:ph type="title"/>
          </p:nvPr>
        </p:nvSpPr>
        <p:spPr>
          <a:xfrm>
            <a:off x="2209800" y="762000"/>
            <a:ext cx="6477000" cy="1143000"/>
          </a:xfrm>
        </p:spPr>
        <p:txBody>
          <a:bodyPr/>
          <a:lstStyle/>
          <a:p>
            <a:r>
              <a:rPr lang="en-US" dirty="0" smtClean="0"/>
              <a:t>Structured Learning Paths</a:t>
            </a:r>
            <a:endParaRPr lang="en-US" dirty="0"/>
          </a:p>
        </p:txBody>
      </p:sp>
      <p:pic>
        <p:nvPicPr>
          <p:cNvPr id="17" name="Picture 16" descr="webslides.png"/>
          <p:cNvPicPr>
            <a:picLocks noChangeAspect="1"/>
          </p:cNvPicPr>
          <p:nvPr/>
        </p:nvPicPr>
        <p:blipFill>
          <a:blip r:embed="rId3" cstate="print"/>
          <a:stretch>
            <a:fillRect/>
          </a:stretch>
        </p:blipFill>
        <p:spPr>
          <a:xfrm>
            <a:off x="457200" y="5029200"/>
            <a:ext cx="8253290" cy="1193800"/>
          </a:xfrm>
          <a:prstGeom prst="rect">
            <a:avLst/>
          </a:prstGeom>
        </p:spPr>
      </p:pic>
      <p:pic>
        <p:nvPicPr>
          <p:cNvPr id="18" name="Picture 17" descr="trailmeme.png"/>
          <p:cNvPicPr>
            <a:picLocks noChangeAspect="1"/>
          </p:cNvPicPr>
          <p:nvPr/>
        </p:nvPicPr>
        <p:blipFill>
          <a:blip r:embed="rId4" cstate="print"/>
          <a:stretch>
            <a:fillRect/>
          </a:stretch>
        </p:blipFill>
        <p:spPr>
          <a:xfrm>
            <a:off x="2438400" y="1600200"/>
            <a:ext cx="5638800" cy="360680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iStock_000008982778XSmall.jpg"/>
          <p:cNvPicPr>
            <a:picLocks noChangeAspect="1"/>
          </p:cNvPicPr>
          <p:nvPr/>
        </p:nvPicPr>
        <p:blipFill>
          <a:blip r:embed="rId3" cstate="print"/>
          <a:stretch>
            <a:fillRect/>
          </a:stretch>
        </p:blipFill>
        <p:spPr>
          <a:xfrm>
            <a:off x="2641600" y="609600"/>
            <a:ext cx="3860800" cy="5016500"/>
          </a:xfrm>
          <a:prstGeom prst="rect">
            <a:avLst/>
          </a:prstGeom>
        </p:spPr>
      </p:pic>
      <p:sp>
        <p:nvSpPr>
          <p:cNvPr id="5" name="Rectangle 4"/>
          <p:cNvSpPr/>
          <p:nvPr/>
        </p:nvSpPr>
        <p:spPr>
          <a:xfrm>
            <a:off x="152400" y="6167735"/>
            <a:ext cx="8915400" cy="461665"/>
          </a:xfrm>
          <a:prstGeom prst="rect">
            <a:avLst/>
          </a:prstGeom>
        </p:spPr>
        <p:txBody>
          <a:bodyPr wrap="square">
            <a:spAutoFit/>
          </a:bodyPr>
          <a:lstStyle/>
          <a:p>
            <a:r>
              <a:rPr lang="en-US" dirty="0" smtClean="0">
                <a:latin typeface="+mn-lt"/>
              </a:rPr>
              <a:t>How are constructivist</a:t>
            </a:r>
            <a:r>
              <a:rPr lang="en-US" baseline="0" dirty="0" smtClean="0">
                <a:latin typeface="+mn-lt"/>
              </a:rPr>
              <a:t> practices translated to the online environment?</a:t>
            </a:r>
            <a:endParaRPr lang="en-US" dirty="0">
              <a:latin typeface="+mn-lt"/>
            </a:endParaRPr>
          </a:p>
        </p:txBody>
      </p:sp>
    </p:spTree>
  </p:cSld>
  <p:clrMapOvr>
    <a:masterClrMapping/>
  </p:clrMapOvr>
  <p:transition>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1828800" y="2895600"/>
            <a:ext cx="5105400" cy="2590800"/>
          </a:xfrm>
        </p:spPr>
        <p:txBody>
          <a:bodyPr/>
          <a:lstStyle/>
          <a:p>
            <a:pPr eaLnBrk="1" hangingPunct="1">
              <a:buFont typeface="Wingdings" pitchFamily="-110" charset="2"/>
              <a:buNone/>
            </a:pPr>
            <a:r>
              <a:rPr lang="en-US" dirty="0" smtClean="0"/>
              <a:t>Supported </a:t>
            </a:r>
            <a:r>
              <a:rPr lang="en-US" dirty="0"/>
              <a:t>through:</a:t>
            </a:r>
            <a:endParaRPr lang="en-US" dirty="0" smtClean="0"/>
          </a:p>
          <a:p>
            <a:pPr eaLnBrk="1" hangingPunct="1"/>
            <a:r>
              <a:rPr lang="en-US" sz="2400" dirty="0" smtClean="0"/>
              <a:t>Timely and consistent instructor </a:t>
            </a:r>
            <a:r>
              <a:rPr lang="en-US" sz="2400" dirty="0"/>
              <a:t>and peer feedback</a:t>
            </a:r>
            <a:endParaRPr lang="en-US" sz="2400" dirty="0" smtClean="0"/>
          </a:p>
          <a:p>
            <a:pPr eaLnBrk="1" hangingPunct="1"/>
            <a:r>
              <a:rPr lang="en-US" dirty="0" smtClean="0"/>
              <a:t>R</a:t>
            </a:r>
            <a:r>
              <a:rPr lang="en-US" sz="2400" dirty="0" smtClean="0"/>
              <a:t>eflection</a:t>
            </a:r>
          </a:p>
          <a:p>
            <a:pPr eaLnBrk="1" hangingPunct="1"/>
            <a:r>
              <a:rPr lang="en-US" dirty="0" smtClean="0"/>
              <a:t>Authentic purpose</a:t>
            </a:r>
            <a:endParaRPr lang="en-US" sz="2400" dirty="0" smtClean="0"/>
          </a:p>
          <a:p>
            <a:pPr eaLnBrk="1" hangingPunct="1"/>
            <a:r>
              <a:rPr lang="en-US" dirty="0"/>
              <a:t>D</a:t>
            </a:r>
            <a:r>
              <a:rPr lang="en-US" sz="2400" dirty="0" smtClean="0"/>
              <a:t>issemination </a:t>
            </a:r>
            <a:r>
              <a:rPr lang="en-US" sz="2400" dirty="0"/>
              <a:t>to “real-world” </a:t>
            </a:r>
            <a:br>
              <a:rPr lang="en-US" sz="2400" dirty="0"/>
            </a:br>
            <a:r>
              <a:rPr lang="en-US" sz="2400" dirty="0"/>
              <a:t>audiences</a:t>
            </a:r>
          </a:p>
          <a:p>
            <a:pPr eaLnBrk="1" hangingPunct="1"/>
            <a:endParaRPr lang="en-US" sz="2000" dirty="0"/>
          </a:p>
        </p:txBody>
      </p:sp>
      <p:sp>
        <p:nvSpPr>
          <p:cNvPr id="24580" name="Rectangle 4"/>
          <p:cNvSpPr>
            <a:spLocks noChangeArrowheads="1"/>
          </p:cNvSpPr>
          <p:nvPr/>
        </p:nvSpPr>
        <p:spPr bwMode="auto">
          <a:xfrm>
            <a:off x="0" y="1447800"/>
            <a:ext cx="9144000" cy="1200150"/>
          </a:xfrm>
          <a:prstGeom prst="rect">
            <a:avLst/>
          </a:prstGeom>
          <a:noFill/>
          <a:ln w="9525">
            <a:noFill/>
            <a:miter lim="800000"/>
            <a:headEnd/>
            <a:tailEnd/>
          </a:ln>
        </p:spPr>
        <p:txBody>
          <a:bodyPr>
            <a:prstTxWarp prst="textNoShape">
              <a:avLst/>
            </a:prstTxWarp>
            <a:spAutoFit/>
          </a:bodyPr>
          <a:lstStyle/>
          <a:p>
            <a:pPr algn="ctr"/>
            <a:r>
              <a:rPr kumimoji="1" lang="en-US" b="1" i="1" dirty="0">
                <a:latin typeface="Trebuchet MS" pitchFamily="-110" charset="0"/>
              </a:rPr>
              <a:t>Instructional environments that promote a </a:t>
            </a:r>
            <a:r>
              <a:rPr kumimoji="1" lang="en-US" b="1" i="1" dirty="0">
                <a:solidFill>
                  <a:srgbClr val="FF0000"/>
                </a:solidFill>
                <a:latin typeface="Trebuchet MS" pitchFamily="-110" charset="0"/>
              </a:rPr>
              <a:t>process</a:t>
            </a:r>
            <a:r>
              <a:rPr kumimoji="1" lang="en-US" b="1" i="1" dirty="0">
                <a:latin typeface="Trebuchet MS" pitchFamily="-110" charset="0"/>
              </a:rPr>
              <a:t> rather than an end product necessitate the development of assessments that are </a:t>
            </a:r>
            <a:r>
              <a:rPr kumimoji="1" lang="en-US" b="1" i="1" dirty="0">
                <a:solidFill>
                  <a:srgbClr val="FF0000"/>
                </a:solidFill>
                <a:latin typeface="Trebuchet MS" pitchFamily="-110" charset="0"/>
              </a:rPr>
              <a:t>progressive</a:t>
            </a:r>
            <a:r>
              <a:rPr kumimoji="1" lang="en-US" b="1" i="1" dirty="0">
                <a:latin typeface="Trebuchet MS" pitchFamily="-110" charset="0"/>
              </a:rPr>
              <a:t> rather than summative</a:t>
            </a:r>
            <a:r>
              <a:rPr kumimoji="1" lang="en-US" b="1" i="1" dirty="0">
                <a:solidFill>
                  <a:srgbClr val="C00000"/>
                </a:solidFill>
                <a:latin typeface="Trebuchet MS" pitchFamily="-110" charset="0"/>
              </a:rPr>
              <a:t>. </a:t>
            </a:r>
          </a:p>
        </p:txBody>
      </p:sp>
      <p:grpSp>
        <p:nvGrpSpPr>
          <p:cNvPr id="11" name="Group 10"/>
          <p:cNvGrpSpPr/>
          <p:nvPr/>
        </p:nvGrpSpPr>
        <p:grpSpPr>
          <a:xfrm>
            <a:off x="6400800" y="228600"/>
            <a:ext cx="2424301" cy="1250899"/>
            <a:chOff x="3474150" y="2803550"/>
            <a:chExt cx="2195701" cy="1250899"/>
          </a:xfrm>
        </p:grpSpPr>
        <p:sp>
          <p:nvSpPr>
            <p:cNvPr id="7" name="Left Arrow 6"/>
            <p:cNvSpPr/>
            <p:nvPr/>
          </p:nvSpPr>
          <p:spPr>
            <a:xfrm rot="20700000">
              <a:off x="3474150" y="3380598"/>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8" name="Group 7"/>
            <p:cNvGrpSpPr/>
            <p:nvPr/>
          </p:nvGrpSpPr>
          <p:grpSpPr>
            <a:xfrm>
              <a:off x="4106227" y="2803550"/>
              <a:ext cx="1563624" cy="1250899"/>
              <a:chOff x="4531352" y="1763524"/>
              <a:chExt cx="1563624" cy="1250899"/>
            </a:xfrm>
          </p:grpSpPr>
          <p:sp>
            <p:nvSpPr>
              <p:cNvPr id="9" name="Rounded Rectangle 8"/>
              <p:cNvSpPr/>
              <p:nvPr/>
            </p:nvSpPr>
            <p:spPr>
              <a:xfrm>
                <a:off x="4531352"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Rounded Rectangle 5"/>
              <p:cNvSpPr/>
              <p:nvPr/>
            </p:nvSpPr>
            <p:spPr>
              <a:xfrm>
                <a:off x="4567990"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Authentic Assessment</a:t>
                </a:r>
                <a:endParaRPr lang="en-US" sz="1900" kern="1200" dirty="0">
                  <a:latin typeface="Verdana"/>
                </a:endParaRPr>
              </a:p>
            </p:txBody>
          </p:sp>
        </p:grpSp>
      </p:grpSp>
      <p:pic>
        <p:nvPicPr>
          <p:cNvPr id="13" name="Picture 12" descr="Picture 5.png"/>
          <p:cNvPicPr>
            <a:picLocks noChangeAspect="1"/>
          </p:cNvPicPr>
          <p:nvPr/>
        </p:nvPicPr>
        <p:blipFill>
          <a:blip r:embed="rId3" cstate="print"/>
          <a:stretch>
            <a:fillRect/>
          </a:stretch>
        </p:blipFill>
        <p:spPr>
          <a:xfrm>
            <a:off x="7772400" y="5867400"/>
            <a:ext cx="838095" cy="444444"/>
          </a:xfrm>
          <a:prstGeom prst="rect">
            <a:avLst/>
          </a:prstGeom>
        </p:spPr>
      </p:pic>
      <p:pic>
        <p:nvPicPr>
          <p:cNvPr id="14" name="Picture 13" descr="authorstream.png"/>
          <p:cNvPicPr>
            <a:picLocks noChangeAspect="1"/>
          </p:cNvPicPr>
          <p:nvPr/>
        </p:nvPicPr>
        <p:blipFill>
          <a:blip r:embed="rId4" cstate="print"/>
          <a:stretch>
            <a:fillRect/>
          </a:stretch>
        </p:blipFill>
        <p:spPr>
          <a:xfrm>
            <a:off x="1752600" y="6019800"/>
            <a:ext cx="2844449" cy="323810"/>
          </a:xfrm>
          <a:prstGeom prst="rect">
            <a:avLst/>
          </a:prstGeom>
        </p:spPr>
      </p:pic>
      <p:pic>
        <p:nvPicPr>
          <p:cNvPr id="15" name="Picture 14" descr="Picture 9.png"/>
          <p:cNvPicPr>
            <a:picLocks noChangeAspect="1"/>
          </p:cNvPicPr>
          <p:nvPr/>
        </p:nvPicPr>
        <p:blipFill>
          <a:blip r:embed="rId5" cstate="print"/>
          <a:stretch>
            <a:fillRect/>
          </a:stretch>
        </p:blipFill>
        <p:spPr>
          <a:xfrm>
            <a:off x="4724400" y="5867400"/>
            <a:ext cx="825397" cy="469841"/>
          </a:xfrm>
          <a:prstGeom prst="rect">
            <a:avLst/>
          </a:prstGeom>
        </p:spPr>
      </p:pic>
      <p:pic>
        <p:nvPicPr>
          <p:cNvPr id="16" name="Picture 15" descr="Picture 7.png"/>
          <p:cNvPicPr>
            <a:picLocks noChangeAspect="1"/>
          </p:cNvPicPr>
          <p:nvPr/>
        </p:nvPicPr>
        <p:blipFill>
          <a:blip r:embed="rId6" cstate="print"/>
          <a:stretch>
            <a:fillRect/>
          </a:stretch>
        </p:blipFill>
        <p:spPr>
          <a:xfrm>
            <a:off x="5715000" y="5943600"/>
            <a:ext cx="2069841" cy="419048"/>
          </a:xfrm>
          <a:prstGeom prst="rect">
            <a:avLst/>
          </a:prstGeom>
        </p:spPr>
      </p:pic>
      <p:pic>
        <p:nvPicPr>
          <p:cNvPr id="17" name="Picture 16" descr="edublog.png"/>
          <p:cNvPicPr>
            <a:picLocks noChangeAspect="1"/>
          </p:cNvPicPr>
          <p:nvPr/>
        </p:nvPicPr>
        <p:blipFill>
          <a:blip r:embed="rId7"/>
          <a:stretch>
            <a:fillRect/>
          </a:stretch>
        </p:blipFill>
        <p:spPr>
          <a:xfrm>
            <a:off x="76200" y="5830755"/>
            <a:ext cx="1676400" cy="646245"/>
          </a:xfrm>
          <a:prstGeom prst="rect">
            <a:avLst/>
          </a:prstGeom>
        </p:spPr>
      </p:pic>
    </p:spTree>
  </p:cSld>
  <p:clrMapOvr>
    <a:masterClrMapping/>
  </p:clrMapOvr>
  <p:transition>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5"/>
          <p:cNvGrpSpPr/>
          <p:nvPr/>
        </p:nvGrpSpPr>
        <p:grpSpPr>
          <a:xfrm>
            <a:off x="6477000" y="228600"/>
            <a:ext cx="2348101" cy="1250899"/>
            <a:chOff x="3474150" y="2803550"/>
            <a:chExt cx="2195701" cy="1250899"/>
          </a:xfrm>
        </p:grpSpPr>
        <p:sp>
          <p:nvSpPr>
            <p:cNvPr id="17" name="Left Arrow 16"/>
            <p:cNvSpPr/>
            <p:nvPr/>
          </p:nvSpPr>
          <p:spPr>
            <a:xfrm rot="20700000">
              <a:off x="3474150" y="3380598"/>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7"/>
            <p:cNvGrpSpPr/>
            <p:nvPr/>
          </p:nvGrpSpPr>
          <p:grpSpPr>
            <a:xfrm>
              <a:off x="4106227" y="2803550"/>
              <a:ext cx="1563624" cy="1250899"/>
              <a:chOff x="4531352" y="1763524"/>
              <a:chExt cx="1563624" cy="1250899"/>
            </a:xfrm>
          </p:grpSpPr>
          <p:sp>
            <p:nvSpPr>
              <p:cNvPr id="19" name="Rounded Rectangle 18"/>
              <p:cNvSpPr/>
              <p:nvPr/>
            </p:nvSpPr>
            <p:spPr>
              <a:xfrm>
                <a:off x="4531352"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0" name="Rounded Rectangle 5"/>
              <p:cNvSpPr/>
              <p:nvPr/>
            </p:nvSpPr>
            <p:spPr>
              <a:xfrm>
                <a:off x="4567990"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Authentic Assessment</a:t>
                </a:r>
                <a:endParaRPr lang="en-US" sz="1900" kern="1200" dirty="0">
                  <a:latin typeface="Verdana"/>
                </a:endParaRPr>
              </a:p>
            </p:txBody>
          </p:sp>
        </p:grpSp>
      </p:grpSp>
      <p:sp>
        <p:nvSpPr>
          <p:cNvPr id="11" name="Rectangle 3"/>
          <p:cNvSpPr>
            <a:spLocks noGrp="1" noChangeArrowheads="1"/>
          </p:cNvSpPr>
          <p:nvPr>
            <p:ph idx="1"/>
          </p:nvPr>
        </p:nvSpPr>
        <p:spPr>
          <a:xfrm>
            <a:off x="381000" y="1143000"/>
            <a:ext cx="5638800" cy="4648200"/>
          </a:xfrm>
        </p:spPr>
        <p:txBody>
          <a:bodyPr/>
          <a:lstStyle/>
          <a:p>
            <a:r>
              <a:rPr lang="en-US" sz="1800" dirty="0" smtClean="0">
                <a:cs typeface="Verdana"/>
              </a:rPr>
              <a:t>Written assignments </a:t>
            </a:r>
          </a:p>
          <a:p>
            <a:r>
              <a:rPr lang="en-US" sz="1800" dirty="0" smtClean="0">
                <a:cs typeface="Verdana"/>
              </a:rPr>
              <a:t>Participation in online discussions</a:t>
            </a:r>
          </a:p>
          <a:p>
            <a:r>
              <a:rPr lang="en-US" sz="1800" dirty="0" smtClean="0">
                <a:cs typeface="Verdana"/>
              </a:rPr>
              <a:t>Publication of student work /presentations</a:t>
            </a:r>
          </a:p>
          <a:p>
            <a:r>
              <a:rPr lang="en-US" sz="1800" dirty="0" smtClean="0">
                <a:cs typeface="Verdana"/>
              </a:rPr>
              <a:t>Online quizzes and questions</a:t>
            </a:r>
          </a:p>
          <a:p>
            <a:r>
              <a:rPr lang="en-US" sz="1800" dirty="0" smtClean="0">
                <a:cs typeface="Verdana"/>
              </a:rPr>
              <a:t>Experiential activities, such as role-play</a:t>
            </a:r>
          </a:p>
          <a:p>
            <a:r>
              <a:rPr lang="en-US" sz="1800" dirty="0" smtClean="0">
                <a:cs typeface="Verdana"/>
              </a:rPr>
              <a:t>Collaborative assignment work </a:t>
            </a:r>
          </a:p>
          <a:p>
            <a:r>
              <a:rPr lang="en-US" sz="1800" dirty="0" smtClean="0">
                <a:cs typeface="Verdana"/>
              </a:rPr>
              <a:t>Debates</a:t>
            </a:r>
          </a:p>
          <a:p>
            <a:r>
              <a:rPr lang="en-US" sz="1800" dirty="0" smtClean="0">
                <a:cs typeface="Verdana"/>
              </a:rPr>
              <a:t>Portfolios</a:t>
            </a:r>
          </a:p>
          <a:p>
            <a:r>
              <a:rPr lang="en-US" sz="1800" dirty="0" smtClean="0">
                <a:cs typeface="Verdana"/>
              </a:rPr>
              <a:t>Reviews</a:t>
            </a:r>
          </a:p>
          <a:p>
            <a:r>
              <a:rPr lang="en-US" sz="1800" dirty="0" smtClean="0">
                <a:cs typeface="Verdana"/>
              </a:rPr>
              <a:t>Online Exams (open-book; structured; timed</a:t>
            </a:r>
          </a:p>
          <a:p>
            <a:r>
              <a:rPr lang="en-US" sz="1800" dirty="0" smtClean="0">
                <a:cs typeface="Verdana"/>
              </a:rPr>
              <a:t>Journals and reflection</a:t>
            </a:r>
          </a:p>
          <a:p>
            <a:r>
              <a:rPr lang="en-US" sz="1800" dirty="0" smtClean="0">
                <a:cs typeface="Verdana"/>
              </a:rPr>
              <a:t>Complete a simulation or win a game</a:t>
            </a:r>
          </a:p>
          <a:p>
            <a:pPr eaLnBrk="1" hangingPunct="1"/>
            <a:endParaRPr lang="en-US" sz="1800" dirty="0"/>
          </a:p>
        </p:txBody>
      </p:sp>
      <p:pic>
        <p:nvPicPr>
          <p:cNvPr id="10" name="Picture 9"/>
          <p:cNvPicPr>
            <a:picLocks noChangeAspect="1"/>
          </p:cNvPicPr>
          <p:nvPr/>
        </p:nvPicPr>
        <p:blipFill>
          <a:blip r:embed="rId3" cstate="print"/>
          <a:stretch>
            <a:fillRect/>
          </a:stretch>
        </p:blipFill>
        <p:spPr>
          <a:xfrm>
            <a:off x="457200" y="5638800"/>
            <a:ext cx="5105400" cy="939800"/>
          </a:xfrm>
          <a:prstGeom prst="rect">
            <a:avLst/>
          </a:prstGeom>
        </p:spPr>
      </p:pic>
      <p:pic>
        <p:nvPicPr>
          <p:cNvPr id="12" name="Picture 11"/>
          <p:cNvPicPr>
            <a:picLocks noChangeAspect="1"/>
          </p:cNvPicPr>
          <p:nvPr/>
        </p:nvPicPr>
        <p:blipFill>
          <a:blip r:embed="rId4" cstate="print"/>
          <a:stretch>
            <a:fillRect/>
          </a:stretch>
        </p:blipFill>
        <p:spPr>
          <a:xfrm>
            <a:off x="5715000" y="4343400"/>
            <a:ext cx="3073400" cy="2019300"/>
          </a:xfrm>
          <a:prstGeom prst="rect">
            <a:avLst/>
          </a:prstGeo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7" name="Group 6"/>
          <p:cNvGrpSpPr/>
          <p:nvPr/>
        </p:nvGrpSpPr>
        <p:grpSpPr>
          <a:xfrm>
            <a:off x="6400800" y="228600"/>
            <a:ext cx="2424301" cy="1250899"/>
            <a:chOff x="3474150" y="2803550"/>
            <a:chExt cx="2195701" cy="1250899"/>
          </a:xfrm>
        </p:grpSpPr>
        <p:sp>
          <p:nvSpPr>
            <p:cNvPr id="8" name="Left Arrow 7"/>
            <p:cNvSpPr/>
            <p:nvPr/>
          </p:nvSpPr>
          <p:spPr>
            <a:xfrm rot="20700000">
              <a:off x="3474150" y="3380598"/>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9" name="Group 7"/>
            <p:cNvGrpSpPr/>
            <p:nvPr/>
          </p:nvGrpSpPr>
          <p:grpSpPr>
            <a:xfrm>
              <a:off x="4106227" y="2803550"/>
              <a:ext cx="1563624" cy="1250899"/>
              <a:chOff x="4531352" y="1763524"/>
              <a:chExt cx="1563624" cy="1250899"/>
            </a:xfrm>
          </p:grpSpPr>
          <p:sp>
            <p:nvSpPr>
              <p:cNvPr id="10" name="Rounded Rectangle 9"/>
              <p:cNvSpPr/>
              <p:nvPr/>
            </p:nvSpPr>
            <p:spPr>
              <a:xfrm>
                <a:off x="4531352"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Rounded Rectangle 5"/>
              <p:cNvSpPr/>
              <p:nvPr/>
            </p:nvSpPr>
            <p:spPr>
              <a:xfrm>
                <a:off x="4567990"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Authentic Assessment</a:t>
                </a:r>
                <a:endParaRPr lang="en-US" sz="1900" kern="1200" dirty="0">
                  <a:latin typeface="Verdana"/>
                </a:endParaRPr>
              </a:p>
            </p:txBody>
          </p:sp>
        </p:grpSp>
      </p:grpSp>
      <p:grpSp>
        <p:nvGrpSpPr>
          <p:cNvPr id="15" name="Group 14"/>
          <p:cNvGrpSpPr/>
          <p:nvPr/>
        </p:nvGrpSpPr>
        <p:grpSpPr>
          <a:xfrm>
            <a:off x="457201" y="2057400"/>
            <a:ext cx="4648200" cy="2819400"/>
            <a:chOff x="2514599" y="1676400"/>
            <a:chExt cx="8234429" cy="4191000"/>
          </a:xfrm>
        </p:grpSpPr>
        <p:pic>
          <p:nvPicPr>
            <p:cNvPr id="14" name="Picture 13" descr="worldview.png"/>
            <p:cNvPicPr>
              <a:picLocks noChangeAspect="1"/>
            </p:cNvPicPr>
            <p:nvPr/>
          </p:nvPicPr>
          <p:blipFill>
            <a:blip r:embed="rId3" cstate="print"/>
            <a:stretch>
              <a:fillRect/>
            </a:stretch>
          </p:blipFill>
          <p:spPr>
            <a:xfrm>
              <a:off x="2514599" y="1676400"/>
              <a:ext cx="8234429" cy="4191000"/>
            </a:xfrm>
            <a:prstGeom prst="rect">
              <a:avLst/>
            </a:prstGeom>
            <a:effectLst>
              <a:outerShdw blurRad="50800" dist="38100" dir="2700000" algn="tl" rotWithShape="0">
                <a:srgbClr val="000000">
                  <a:alpha val="43000"/>
                </a:srgbClr>
              </a:outerShdw>
            </a:effectLst>
          </p:spPr>
        </p:pic>
        <p:sp>
          <p:nvSpPr>
            <p:cNvPr id="13" name="Oval 12"/>
            <p:cNvSpPr/>
            <p:nvPr/>
          </p:nvSpPr>
          <p:spPr>
            <a:xfrm>
              <a:off x="4038600" y="4800600"/>
              <a:ext cx="3276600" cy="4572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Verdana"/>
              </a:endParaRPr>
            </a:p>
          </p:txBody>
        </p:sp>
      </p:grpSp>
      <p:sp>
        <p:nvSpPr>
          <p:cNvPr id="12" name="Striped Right Arrow 11"/>
          <p:cNvSpPr/>
          <p:nvPr/>
        </p:nvSpPr>
        <p:spPr>
          <a:xfrm rot="7836078">
            <a:off x="2163542" y="3144861"/>
            <a:ext cx="1387914" cy="717226"/>
          </a:xfrm>
          <a:prstGeom prst="stripedRightArrow">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Verdana"/>
            </a:endParaRPr>
          </a:p>
        </p:txBody>
      </p:sp>
      <p:sp>
        <p:nvSpPr>
          <p:cNvPr id="16" name="Rectangle 1"/>
          <p:cNvSpPr>
            <a:spLocks noGrp="1"/>
          </p:cNvSpPr>
          <p:nvPr>
            <p:ph type="title"/>
          </p:nvPr>
        </p:nvSpPr>
        <p:spPr>
          <a:xfrm>
            <a:off x="381000" y="609600"/>
            <a:ext cx="6477000" cy="1143000"/>
          </a:xfrm>
        </p:spPr>
        <p:txBody>
          <a:bodyPr/>
          <a:lstStyle/>
          <a:p>
            <a:r>
              <a:rPr lang="en-US" dirty="0" smtClean="0"/>
              <a:t>Make it Visible</a:t>
            </a:r>
            <a:endParaRPr lang="en-US" dirty="0"/>
          </a:p>
        </p:txBody>
      </p:sp>
      <p:pic>
        <p:nvPicPr>
          <p:cNvPr id="17" name="Picture 16" descr="Picture 8.png"/>
          <p:cNvPicPr>
            <a:picLocks noChangeAspect="1"/>
          </p:cNvPicPr>
          <p:nvPr/>
        </p:nvPicPr>
        <p:blipFill>
          <a:blip r:embed="rId4" cstate="print"/>
          <a:stretch>
            <a:fillRect/>
          </a:stretch>
        </p:blipFill>
        <p:spPr>
          <a:xfrm>
            <a:off x="3810000" y="1828800"/>
            <a:ext cx="4953000" cy="3492500"/>
          </a:xfrm>
          <a:prstGeom prst="rect">
            <a:avLst/>
          </a:prstGeom>
          <a:effectLst>
            <a:outerShdw blurRad="50800" dist="38100" dir="2700000" algn="tl" rotWithShape="0">
              <a:srgbClr val="000000">
                <a:alpha val="43000"/>
              </a:srgbClr>
            </a:outerShdw>
          </a:effectLst>
        </p:spPr>
      </p:pic>
      <p:sp>
        <p:nvSpPr>
          <p:cNvPr id="18" name="Rectangle 17"/>
          <p:cNvSpPr/>
          <p:nvPr/>
        </p:nvSpPr>
        <p:spPr>
          <a:xfrm>
            <a:off x="3962400" y="5534561"/>
            <a:ext cx="4572000" cy="1200329"/>
          </a:xfrm>
          <a:prstGeom prst="rect">
            <a:avLst/>
          </a:prstGeom>
        </p:spPr>
        <p:txBody>
          <a:bodyPr wrap="square">
            <a:spAutoFit/>
          </a:bodyPr>
          <a:lstStyle/>
          <a:p>
            <a:r>
              <a:rPr lang="en-US" sz="1800" i="1" dirty="0" smtClean="0"/>
              <a:t>“I started making this website because I had the Idea of instead of just doing a project paper for my class I could spread my information around the continents...” </a:t>
            </a:r>
            <a:endParaRPr lang="en-US" sz="1800" i="1" dirty="0"/>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6"/>
          <p:cNvGrpSpPr/>
          <p:nvPr/>
        </p:nvGrpSpPr>
        <p:grpSpPr>
          <a:xfrm>
            <a:off x="6400800" y="228600"/>
            <a:ext cx="2424301" cy="1250899"/>
            <a:chOff x="3474150" y="2803550"/>
            <a:chExt cx="2195701" cy="1250899"/>
          </a:xfrm>
        </p:grpSpPr>
        <p:sp>
          <p:nvSpPr>
            <p:cNvPr id="8" name="Left Arrow 7"/>
            <p:cNvSpPr/>
            <p:nvPr/>
          </p:nvSpPr>
          <p:spPr>
            <a:xfrm rot="20700000">
              <a:off x="3474150" y="3380598"/>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7"/>
            <p:cNvGrpSpPr/>
            <p:nvPr/>
          </p:nvGrpSpPr>
          <p:grpSpPr>
            <a:xfrm>
              <a:off x="4106227" y="2803550"/>
              <a:ext cx="1563624" cy="1250899"/>
              <a:chOff x="4531352" y="1763524"/>
              <a:chExt cx="1563624" cy="1250899"/>
            </a:xfrm>
          </p:grpSpPr>
          <p:sp>
            <p:nvSpPr>
              <p:cNvPr id="10" name="Rounded Rectangle 9"/>
              <p:cNvSpPr/>
              <p:nvPr/>
            </p:nvSpPr>
            <p:spPr>
              <a:xfrm>
                <a:off x="4531352"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Rounded Rectangle 5"/>
              <p:cNvSpPr/>
              <p:nvPr/>
            </p:nvSpPr>
            <p:spPr>
              <a:xfrm>
                <a:off x="4567990"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Authentic Assessment</a:t>
                </a:r>
                <a:endParaRPr lang="en-US" sz="1900" kern="1200" dirty="0">
                  <a:latin typeface="Verdana"/>
                </a:endParaRPr>
              </a:p>
            </p:txBody>
          </p:sp>
        </p:grpSp>
      </p:grpSp>
      <p:sp>
        <p:nvSpPr>
          <p:cNvPr id="16" name="Rectangle 1"/>
          <p:cNvSpPr>
            <a:spLocks noGrp="1"/>
          </p:cNvSpPr>
          <p:nvPr>
            <p:ph type="title"/>
          </p:nvPr>
        </p:nvSpPr>
        <p:spPr>
          <a:xfrm>
            <a:off x="381000" y="609600"/>
            <a:ext cx="6477000" cy="1143000"/>
          </a:xfrm>
        </p:spPr>
        <p:txBody>
          <a:bodyPr/>
          <a:lstStyle/>
          <a:p>
            <a:r>
              <a:rPr lang="en-US" dirty="0" smtClean="0"/>
              <a:t>Make it Meaningful</a:t>
            </a:r>
            <a:endParaRPr lang="en-US" dirty="0"/>
          </a:p>
        </p:txBody>
      </p:sp>
      <p:pic>
        <p:nvPicPr>
          <p:cNvPr id="15" name="Picture 14" descr="Picture 3.png"/>
          <p:cNvPicPr>
            <a:picLocks noChangeAspect="1"/>
          </p:cNvPicPr>
          <p:nvPr/>
        </p:nvPicPr>
        <p:blipFill>
          <a:blip r:embed="rId3"/>
          <a:stretch>
            <a:fillRect/>
          </a:stretch>
        </p:blipFill>
        <p:spPr>
          <a:xfrm>
            <a:off x="4343400" y="2438400"/>
            <a:ext cx="4430366" cy="3561933"/>
          </a:xfrm>
          <a:prstGeom prst="rect">
            <a:avLst/>
          </a:prstGeom>
          <a:effectLst>
            <a:outerShdw blurRad="50800" dist="38100" dir="2700000" algn="tl" rotWithShape="0">
              <a:srgbClr val="000000">
                <a:alpha val="43000"/>
              </a:srgbClr>
            </a:outerShdw>
          </a:effectLst>
        </p:spPr>
      </p:pic>
      <p:sp>
        <p:nvSpPr>
          <p:cNvPr id="17" name="Rectangle 16"/>
          <p:cNvSpPr/>
          <p:nvPr/>
        </p:nvSpPr>
        <p:spPr>
          <a:xfrm>
            <a:off x="4648200" y="6400800"/>
            <a:ext cx="3505200" cy="276999"/>
          </a:xfrm>
          <a:prstGeom prst="rect">
            <a:avLst/>
          </a:prstGeom>
        </p:spPr>
        <p:txBody>
          <a:bodyPr wrap="square">
            <a:spAutoFit/>
          </a:bodyPr>
          <a:lstStyle/>
          <a:p>
            <a:r>
              <a:rPr lang="en-US" sz="1200" dirty="0" smtClean="0">
                <a:hlinkClick r:id="rId4"/>
              </a:rPr>
              <a:t>http://www.mathalicious.com/?p=</a:t>
            </a:r>
            <a:r>
              <a:rPr lang="en-US" sz="1200" dirty="0" smtClean="0">
                <a:hlinkClick r:id="rId4"/>
              </a:rPr>
              <a:t>1547</a:t>
            </a:r>
            <a:r>
              <a:rPr lang="en-US" sz="1200" dirty="0" smtClean="0"/>
              <a:t>  </a:t>
            </a:r>
            <a:endParaRPr lang="en-US" sz="1200" dirty="0"/>
          </a:p>
        </p:txBody>
      </p:sp>
      <p:pic>
        <p:nvPicPr>
          <p:cNvPr id="18" name="Picture 17" descr="Picture 4.png"/>
          <p:cNvPicPr>
            <a:picLocks noChangeAspect="1"/>
          </p:cNvPicPr>
          <p:nvPr/>
        </p:nvPicPr>
        <p:blipFill>
          <a:blip r:embed="rId5"/>
          <a:stretch>
            <a:fillRect/>
          </a:stretch>
        </p:blipFill>
        <p:spPr>
          <a:xfrm>
            <a:off x="228600" y="1600200"/>
            <a:ext cx="4724400" cy="3746188"/>
          </a:xfrm>
          <a:prstGeom prst="rect">
            <a:avLst/>
          </a:prstGeom>
          <a:effectLst>
            <a:outerShdw blurRad="50800" dist="38100" dir="2700000" algn="tl" rotWithShape="0">
              <a:srgbClr val="000000">
                <a:alpha val="43000"/>
              </a:srgbClr>
            </a:outerShdw>
          </a:effectLst>
        </p:spPr>
      </p:pic>
      <p:sp>
        <p:nvSpPr>
          <p:cNvPr id="19" name="Rectangle 18"/>
          <p:cNvSpPr/>
          <p:nvPr/>
        </p:nvSpPr>
        <p:spPr>
          <a:xfrm>
            <a:off x="457200" y="5867400"/>
            <a:ext cx="2895600" cy="276999"/>
          </a:xfrm>
          <a:prstGeom prst="rect">
            <a:avLst/>
          </a:prstGeom>
        </p:spPr>
        <p:txBody>
          <a:bodyPr wrap="square">
            <a:spAutoFit/>
          </a:bodyPr>
          <a:lstStyle/>
          <a:p>
            <a:r>
              <a:rPr lang="en-US" sz="1200" dirty="0" smtClean="0">
                <a:hlinkClick r:id="rId6"/>
              </a:rPr>
              <a:t>http</a:t>
            </a:r>
            <a:r>
              <a:rPr lang="en-US" sz="1200" dirty="0" smtClean="0">
                <a:hlinkClick r:id="rId6"/>
              </a:rPr>
              <a:t>://www.mathalicious.com/?p=</a:t>
            </a:r>
            <a:r>
              <a:rPr lang="en-US" sz="1200" dirty="0" smtClean="0">
                <a:hlinkClick r:id="rId6"/>
              </a:rPr>
              <a:t>1694</a:t>
            </a:r>
            <a:r>
              <a:rPr lang="en-US" sz="1200" dirty="0" smtClean="0"/>
              <a:t> </a:t>
            </a:r>
            <a:endParaRPr lang="en-US" sz="1200" dirty="0"/>
          </a:p>
        </p:txBody>
      </p:sp>
      <p:sp>
        <p:nvSpPr>
          <p:cNvPr id="20" name="Rectangle 19"/>
          <p:cNvSpPr/>
          <p:nvPr/>
        </p:nvSpPr>
        <p:spPr>
          <a:xfrm>
            <a:off x="381000" y="5537537"/>
            <a:ext cx="3810000" cy="307777"/>
          </a:xfrm>
          <a:prstGeom prst="rect">
            <a:avLst/>
          </a:prstGeom>
        </p:spPr>
        <p:txBody>
          <a:bodyPr wrap="square">
            <a:spAutoFit/>
          </a:bodyPr>
          <a:lstStyle/>
          <a:p>
            <a:r>
              <a:rPr lang="en-US" sz="1400" dirty="0" smtClean="0">
                <a:latin typeface="Verdana"/>
                <a:cs typeface="Verdana"/>
              </a:rPr>
              <a:t>Cell Phone Extravaganza</a:t>
            </a:r>
            <a:endParaRPr lang="en-US" sz="1400" dirty="0">
              <a:latin typeface="Verdana"/>
              <a:cs typeface="Verdana"/>
            </a:endParaRPr>
          </a:p>
        </p:txBody>
      </p:sp>
      <p:sp>
        <p:nvSpPr>
          <p:cNvPr id="21" name="Rectangle 20"/>
          <p:cNvSpPr/>
          <p:nvPr/>
        </p:nvSpPr>
        <p:spPr>
          <a:xfrm>
            <a:off x="4648200" y="6093023"/>
            <a:ext cx="3810000" cy="307777"/>
          </a:xfrm>
          <a:prstGeom prst="rect">
            <a:avLst/>
          </a:prstGeom>
        </p:spPr>
        <p:txBody>
          <a:bodyPr wrap="square">
            <a:spAutoFit/>
          </a:bodyPr>
          <a:lstStyle/>
          <a:p>
            <a:r>
              <a:rPr lang="en-US" sz="1400" dirty="0" smtClean="0">
                <a:latin typeface="Verdana"/>
                <a:cs typeface="Verdana"/>
              </a:rPr>
              <a:t>Warranty </a:t>
            </a:r>
            <a:r>
              <a:rPr lang="en-US" sz="1400" dirty="0" smtClean="0">
                <a:latin typeface="Verdana"/>
                <a:cs typeface="Verdana"/>
              </a:rPr>
              <a:t>F</a:t>
            </a:r>
            <a:r>
              <a:rPr lang="en-US" sz="1400" dirty="0" smtClean="0">
                <a:latin typeface="Verdana"/>
                <a:cs typeface="Verdana"/>
              </a:rPr>
              <a:t>or You</a:t>
            </a:r>
            <a:endParaRPr lang="en-US" sz="1400" dirty="0">
              <a:latin typeface="Verdana"/>
              <a:cs typeface="Verdana"/>
            </a:endParaRPr>
          </a:p>
        </p:txBody>
      </p:sp>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2" name="Rectangle 4"/>
          <p:cNvSpPr>
            <a:spLocks noChangeArrowheads="1"/>
          </p:cNvSpPr>
          <p:nvPr/>
        </p:nvSpPr>
        <p:spPr bwMode="auto">
          <a:xfrm>
            <a:off x="0" y="1371600"/>
            <a:ext cx="9144000" cy="1631950"/>
          </a:xfrm>
          <a:prstGeom prst="rect">
            <a:avLst/>
          </a:prstGeom>
          <a:noFill/>
          <a:ln w="9525">
            <a:noFill/>
            <a:miter lim="800000"/>
            <a:headEnd/>
            <a:tailEnd/>
          </a:ln>
        </p:spPr>
        <p:txBody>
          <a:bodyPr>
            <a:prstTxWarp prst="textNoShape">
              <a:avLst/>
            </a:prstTxWarp>
            <a:spAutoFit/>
          </a:bodyPr>
          <a:lstStyle/>
          <a:p>
            <a:pPr algn="ctr"/>
            <a:r>
              <a:rPr kumimoji="1" lang="en-US" sz="2000" b="1" i="1" dirty="0">
                <a:latin typeface="Trebuchet MS" pitchFamily="-110" charset="0"/>
              </a:rPr>
              <a:t>A major challenge facing educators in the 21st century "is how to design our educational system... in order to produce graduates who are better prepared to take up jobs in a </a:t>
            </a:r>
            <a:r>
              <a:rPr kumimoji="1" lang="en-US" sz="2000" b="1" i="1" dirty="0">
                <a:solidFill>
                  <a:srgbClr val="FF0000"/>
                </a:solidFill>
                <a:latin typeface="Trebuchet MS" pitchFamily="-110" charset="0"/>
              </a:rPr>
              <a:t>knowledge-based environment </a:t>
            </a:r>
            <a:r>
              <a:rPr kumimoji="1" lang="en-US" sz="2000" b="1" i="1" dirty="0">
                <a:latin typeface="Trebuchet MS" pitchFamily="-110" charset="0"/>
              </a:rPr>
              <a:t>characterized by a pervasive use of </a:t>
            </a:r>
            <a:r>
              <a:rPr kumimoji="1" lang="en-US" sz="2000" b="1" i="1" dirty="0">
                <a:solidFill>
                  <a:srgbClr val="FF0000"/>
                </a:solidFill>
                <a:latin typeface="Trebuchet MS" pitchFamily="-110" charset="0"/>
              </a:rPr>
              <a:t>information communications technology</a:t>
            </a:r>
            <a:r>
              <a:rPr kumimoji="1" lang="en-US" sz="2000" b="1" i="1" dirty="0">
                <a:latin typeface="Trebuchet MS" pitchFamily="-110" charset="0"/>
              </a:rPr>
              <a:t>" (</a:t>
            </a:r>
            <a:r>
              <a:rPr kumimoji="1" lang="en-US" sz="2000" b="1" i="1" dirty="0" err="1">
                <a:latin typeface="Trebuchet MS" pitchFamily="-110" charset="0"/>
              </a:rPr>
              <a:t>Bodomo</a:t>
            </a:r>
            <a:r>
              <a:rPr kumimoji="1" lang="en-US" sz="2000" b="1" i="1" dirty="0">
                <a:latin typeface="Trebuchet MS" pitchFamily="-110" charset="0"/>
              </a:rPr>
              <a:t> 2006, ¶1)</a:t>
            </a:r>
            <a:r>
              <a:rPr kumimoji="1" lang="en-US" sz="2000" b="1" dirty="0">
                <a:latin typeface="Trebuchet MS" pitchFamily="-110" charset="0"/>
              </a:rPr>
              <a:t> </a:t>
            </a:r>
          </a:p>
        </p:txBody>
      </p:sp>
      <p:sp>
        <p:nvSpPr>
          <p:cNvPr id="7" name="Rounded Rectangle 6"/>
          <p:cNvSpPr/>
          <p:nvPr/>
        </p:nvSpPr>
        <p:spPr>
          <a:xfrm>
            <a:off x="2590800" y="533400"/>
            <a:ext cx="4038600" cy="533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Verdana"/>
              </a:rPr>
              <a:t>21</a:t>
            </a:r>
            <a:r>
              <a:rPr lang="en-US" baseline="30000" dirty="0" smtClean="0">
                <a:latin typeface="Verdana"/>
              </a:rPr>
              <a:t>st</a:t>
            </a:r>
            <a:r>
              <a:rPr lang="en-US" dirty="0" smtClean="0">
                <a:latin typeface="Verdana"/>
              </a:rPr>
              <a:t> Century Skills</a:t>
            </a:r>
            <a:endParaRPr lang="en-US" dirty="0">
              <a:latin typeface="Verdana"/>
            </a:endParaRPr>
          </a:p>
        </p:txBody>
      </p:sp>
      <p:sp>
        <p:nvSpPr>
          <p:cNvPr id="8" name="Content Placeholder 3"/>
          <p:cNvSpPr>
            <a:spLocks noGrp="1"/>
          </p:cNvSpPr>
          <p:nvPr>
            <p:ph idx="1"/>
          </p:nvPr>
        </p:nvSpPr>
        <p:spPr>
          <a:xfrm>
            <a:off x="304800" y="3390463"/>
            <a:ext cx="3962400" cy="2934137"/>
          </a:xfrm>
          <a:prstGeom prst="rect">
            <a:avLst/>
          </a:prstGeom>
        </p:spPr>
        <p:txBody>
          <a:bodyPr wrap="square">
            <a:spAutoFit/>
          </a:bodyPr>
          <a:lstStyle/>
          <a:p>
            <a:pPr>
              <a:lnSpc>
                <a:spcPct val="80000"/>
              </a:lnSpc>
            </a:pPr>
            <a:r>
              <a:rPr lang="en-US" sz="2000" dirty="0" smtClean="0">
                <a:latin typeface="Verdana"/>
                <a:cs typeface="Verdana"/>
              </a:rPr>
              <a:t>Global awareness</a:t>
            </a:r>
          </a:p>
          <a:p>
            <a:pPr>
              <a:lnSpc>
                <a:spcPct val="80000"/>
              </a:lnSpc>
            </a:pPr>
            <a:r>
              <a:rPr lang="en-US" sz="2000" dirty="0" smtClean="0">
                <a:cs typeface="Verdana"/>
              </a:rPr>
              <a:t>Digital, information, media and social literacy</a:t>
            </a:r>
          </a:p>
          <a:p>
            <a:pPr>
              <a:lnSpc>
                <a:spcPct val="80000"/>
              </a:lnSpc>
            </a:pPr>
            <a:r>
              <a:rPr lang="en-US" sz="2000" dirty="0" smtClean="0">
                <a:cs typeface="Verdana"/>
              </a:rPr>
              <a:t>Financial, business and economical literacy</a:t>
            </a:r>
          </a:p>
          <a:p>
            <a:pPr>
              <a:lnSpc>
                <a:spcPct val="80000"/>
              </a:lnSpc>
            </a:pPr>
            <a:r>
              <a:rPr lang="en-US" sz="2000" dirty="0" smtClean="0">
                <a:cs typeface="Verdana"/>
              </a:rPr>
              <a:t>Creativity</a:t>
            </a:r>
          </a:p>
          <a:p>
            <a:pPr>
              <a:lnSpc>
                <a:spcPct val="80000"/>
              </a:lnSpc>
            </a:pPr>
            <a:r>
              <a:rPr lang="en-US" sz="2000" dirty="0" smtClean="0">
                <a:cs typeface="Verdana"/>
              </a:rPr>
              <a:t>Critical thinking and problem solving</a:t>
            </a:r>
          </a:p>
          <a:p>
            <a:pPr>
              <a:lnSpc>
                <a:spcPct val="80000"/>
              </a:lnSpc>
            </a:pPr>
            <a:endParaRPr lang="en-US" sz="2000" dirty="0" smtClean="0">
              <a:cs typeface="Verdana"/>
            </a:endParaRPr>
          </a:p>
          <a:p>
            <a:pPr>
              <a:lnSpc>
                <a:spcPct val="80000"/>
              </a:lnSpc>
              <a:buNone/>
            </a:pPr>
            <a:endParaRPr lang="en-US" sz="2000" dirty="0" smtClean="0">
              <a:cs typeface="Verdana"/>
            </a:endParaRPr>
          </a:p>
        </p:txBody>
      </p:sp>
      <p:sp>
        <p:nvSpPr>
          <p:cNvPr id="9" name="Content Placeholder 3"/>
          <p:cNvSpPr txBox="1">
            <a:spLocks/>
          </p:cNvSpPr>
          <p:nvPr/>
        </p:nvSpPr>
        <p:spPr bwMode="auto">
          <a:xfrm>
            <a:off x="4876800" y="3352800"/>
            <a:ext cx="3886200" cy="2872581"/>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marL="342900" marR="0" lvl="0" indent="-342900" algn="l" defTabSz="914400" rtl="0" eaLnBrk="0" fontAlgn="base" latinLnBrk="0" hangingPunct="0">
              <a:lnSpc>
                <a:spcPct val="80000"/>
              </a:lnSpc>
              <a:spcBef>
                <a:spcPct val="20000"/>
              </a:spcBef>
              <a:spcAft>
                <a:spcPct val="0"/>
              </a:spcAft>
              <a:buClrTx/>
              <a:buSzTx/>
              <a:buFont typeface="Arial" pitchFamily="-110" charset="0"/>
              <a:buChar char="•"/>
              <a:tabLst/>
              <a:defRPr/>
            </a:pPr>
            <a:r>
              <a:rPr kumimoji="0" lang="en-US" sz="2000" b="0" i="0" u="none" strike="noStrike" kern="1200" cap="none" spc="0" normalizeH="0" baseline="0" noProof="0" dirty="0" smtClean="0">
                <a:ln>
                  <a:noFill/>
                </a:ln>
                <a:solidFill>
                  <a:schemeClr val="tx1"/>
                </a:solidFill>
                <a:effectLst/>
                <a:uLnTx/>
                <a:uFillTx/>
                <a:latin typeface="Verdana"/>
                <a:ea typeface="+mn-ea"/>
                <a:cs typeface="Verdana"/>
              </a:rPr>
              <a:t>Communication and collaboration</a:t>
            </a:r>
          </a:p>
          <a:p>
            <a:pPr marL="342900" marR="0" lvl="0" indent="-342900" algn="l" defTabSz="914400" rtl="0" eaLnBrk="0" fontAlgn="base" latinLnBrk="0" hangingPunct="0">
              <a:lnSpc>
                <a:spcPct val="80000"/>
              </a:lnSpc>
              <a:spcBef>
                <a:spcPct val="20000"/>
              </a:spcBef>
              <a:spcAft>
                <a:spcPct val="0"/>
              </a:spcAft>
              <a:buClrTx/>
              <a:buSzTx/>
              <a:buFont typeface="Arial" pitchFamily="-110" charset="0"/>
              <a:buChar char="•"/>
              <a:tabLst/>
              <a:defRPr/>
            </a:pPr>
            <a:r>
              <a:rPr kumimoji="0" lang="en-US" sz="2000" b="0" i="0" u="none" strike="noStrike" kern="1200" cap="none" spc="0" normalizeH="0" baseline="0" noProof="0" dirty="0" smtClean="0">
                <a:ln>
                  <a:noFill/>
                </a:ln>
                <a:solidFill>
                  <a:schemeClr val="tx1"/>
                </a:solidFill>
                <a:effectLst/>
                <a:uLnTx/>
                <a:uFillTx/>
                <a:latin typeface="Verdana"/>
                <a:ea typeface="+mn-ea"/>
                <a:cs typeface="Verdana"/>
              </a:rPr>
              <a:t>Flexibility and adaptability</a:t>
            </a:r>
          </a:p>
          <a:p>
            <a:pPr marL="342900" marR="0" lvl="0" indent="-342900" algn="l" defTabSz="914400" rtl="0" eaLnBrk="0" fontAlgn="base" latinLnBrk="0" hangingPunct="0">
              <a:lnSpc>
                <a:spcPct val="80000"/>
              </a:lnSpc>
              <a:spcBef>
                <a:spcPct val="20000"/>
              </a:spcBef>
              <a:spcAft>
                <a:spcPct val="0"/>
              </a:spcAft>
              <a:buClrTx/>
              <a:buSzTx/>
              <a:buFont typeface="Arial" pitchFamily="-110" charset="0"/>
              <a:buChar char="•"/>
              <a:tabLst/>
              <a:defRPr/>
            </a:pPr>
            <a:r>
              <a:rPr kumimoji="0" lang="en-US" sz="2000" b="0" i="0" u="none" strike="noStrike" kern="1200" cap="none" spc="0" normalizeH="0" baseline="0" noProof="0" dirty="0" smtClean="0">
                <a:ln>
                  <a:noFill/>
                </a:ln>
                <a:solidFill>
                  <a:schemeClr val="tx1"/>
                </a:solidFill>
                <a:effectLst/>
                <a:uLnTx/>
                <a:uFillTx/>
                <a:latin typeface="Verdana"/>
                <a:ea typeface="+mn-ea"/>
                <a:cs typeface="Verdana"/>
              </a:rPr>
              <a:t>Initiative and self-direction</a:t>
            </a:r>
          </a:p>
          <a:p>
            <a:pPr marL="342900" marR="0" lvl="0" indent="-342900" algn="l" defTabSz="914400" rtl="0" eaLnBrk="0" fontAlgn="base" latinLnBrk="0" hangingPunct="0">
              <a:lnSpc>
                <a:spcPct val="80000"/>
              </a:lnSpc>
              <a:spcBef>
                <a:spcPct val="20000"/>
              </a:spcBef>
              <a:spcAft>
                <a:spcPct val="0"/>
              </a:spcAft>
              <a:buClrTx/>
              <a:buSzTx/>
              <a:buFont typeface="Arial" pitchFamily="-110" charset="0"/>
              <a:buChar char="•"/>
              <a:tabLst/>
              <a:defRPr/>
            </a:pPr>
            <a:r>
              <a:rPr kumimoji="0" lang="en-US" sz="2000" b="0" i="0" u="none" strike="noStrike" kern="1200" cap="none" spc="0" normalizeH="0" baseline="0" noProof="0" dirty="0" smtClean="0">
                <a:ln>
                  <a:noFill/>
                </a:ln>
                <a:solidFill>
                  <a:schemeClr val="tx1"/>
                </a:solidFill>
                <a:effectLst/>
                <a:uLnTx/>
                <a:uFillTx/>
                <a:latin typeface="Verdana"/>
                <a:ea typeface="+mn-ea"/>
                <a:cs typeface="Verdana"/>
              </a:rPr>
              <a:t>Leadership and responsibility</a:t>
            </a:r>
          </a:p>
          <a:p>
            <a:pPr marL="342900" marR="0" lvl="0" indent="-342900" algn="l" defTabSz="914400" rtl="0" eaLnBrk="0" fontAlgn="base" latinLnBrk="0" hangingPunct="0">
              <a:lnSpc>
                <a:spcPct val="80000"/>
              </a:lnSpc>
              <a:spcBef>
                <a:spcPct val="20000"/>
              </a:spcBef>
              <a:spcAft>
                <a:spcPct val="0"/>
              </a:spcAft>
              <a:buClrTx/>
              <a:buSzTx/>
              <a:buFont typeface="Arial" pitchFamily="-110" charset="0"/>
              <a:buChar char="•"/>
              <a:tabLst/>
              <a:defRPr/>
            </a:pPr>
            <a:r>
              <a:rPr kumimoji="0" lang="en-US" sz="2000" b="0" i="0" u="none" strike="noStrike" kern="1200" cap="none" spc="0" normalizeH="0" baseline="0" noProof="0" dirty="0" smtClean="0">
                <a:ln>
                  <a:noFill/>
                </a:ln>
                <a:solidFill>
                  <a:schemeClr val="tx1"/>
                </a:solidFill>
                <a:effectLst/>
                <a:uLnTx/>
                <a:uFillTx/>
                <a:latin typeface="Verdana"/>
                <a:ea typeface="+mn-ea"/>
                <a:cs typeface="Verdana"/>
              </a:rPr>
              <a:t>Productivity and accountability</a:t>
            </a:r>
          </a:p>
          <a:p>
            <a:pPr marL="342900" marR="0" lvl="0" indent="-342900" algn="l" defTabSz="914400" rtl="0" eaLnBrk="0" fontAlgn="base" latinLnBrk="0" hangingPunct="0">
              <a:lnSpc>
                <a:spcPct val="80000"/>
              </a:lnSpc>
              <a:spcBef>
                <a:spcPct val="20000"/>
              </a:spcBef>
              <a:spcAft>
                <a:spcPct val="0"/>
              </a:spcAft>
              <a:buClrTx/>
              <a:buSzTx/>
              <a:buFont typeface="Arial" pitchFamily="-110" charset="0"/>
              <a:buNone/>
              <a:tabLst/>
              <a:defRPr/>
            </a:pPr>
            <a:endParaRPr kumimoji="0" lang="en-US" sz="2000" b="0" i="0" u="none" strike="noStrike" kern="1200" cap="none" spc="0" normalizeH="0" baseline="0" noProof="0" dirty="0" smtClean="0">
              <a:ln>
                <a:noFill/>
              </a:ln>
              <a:solidFill>
                <a:schemeClr val="tx1"/>
              </a:solidFill>
              <a:effectLst/>
              <a:uLnTx/>
              <a:uFillTx/>
              <a:latin typeface="Verdana"/>
              <a:ea typeface="+mn-ea"/>
              <a:cs typeface="Verdana"/>
            </a:endParaRPr>
          </a:p>
        </p:txBody>
      </p:sp>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58"/>
          <p:cNvGrpSpPr/>
          <p:nvPr/>
        </p:nvGrpSpPr>
        <p:grpSpPr>
          <a:xfrm>
            <a:off x="152400" y="196901"/>
            <a:ext cx="8889822" cy="6584899"/>
            <a:chOff x="152400" y="152400"/>
            <a:chExt cx="8889822" cy="6584899"/>
          </a:xfrm>
        </p:grpSpPr>
        <p:pic>
          <p:nvPicPr>
            <p:cNvPr id="5" name="Picture 4" descr="Picture 5.png"/>
            <p:cNvPicPr>
              <a:picLocks noChangeAspect="1"/>
            </p:cNvPicPr>
            <p:nvPr/>
          </p:nvPicPr>
          <p:blipFill>
            <a:blip r:embed="rId3" cstate="print"/>
            <a:stretch>
              <a:fillRect/>
            </a:stretch>
          </p:blipFill>
          <p:spPr>
            <a:xfrm>
              <a:off x="5638800" y="4038600"/>
              <a:ext cx="838095" cy="444444"/>
            </a:xfrm>
            <a:prstGeom prst="rect">
              <a:avLst/>
            </a:prstGeom>
          </p:spPr>
        </p:pic>
        <p:pic>
          <p:nvPicPr>
            <p:cNvPr id="6" name="Picture 5" descr="Picture 7.png"/>
            <p:cNvPicPr>
              <a:picLocks noChangeAspect="1"/>
            </p:cNvPicPr>
            <p:nvPr/>
          </p:nvPicPr>
          <p:blipFill>
            <a:blip r:embed="rId4" cstate="print"/>
            <a:stretch>
              <a:fillRect/>
            </a:stretch>
          </p:blipFill>
          <p:spPr>
            <a:xfrm>
              <a:off x="5257800" y="6096000"/>
              <a:ext cx="2069841" cy="419048"/>
            </a:xfrm>
            <a:prstGeom prst="rect">
              <a:avLst/>
            </a:prstGeom>
          </p:spPr>
        </p:pic>
        <p:pic>
          <p:nvPicPr>
            <p:cNvPr id="8" name="Picture 7" descr="Picture 9.png"/>
            <p:cNvPicPr>
              <a:picLocks noChangeAspect="1"/>
            </p:cNvPicPr>
            <p:nvPr/>
          </p:nvPicPr>
          <p:blipFill>
            <a:blip r:embed="rId5" cstate="print"/>
            <a:stretch>
              <a:fillRect/>
            </a:stretch>
          </p:blipFill>
          <p:spPr>
            <a:xfrm>
              <a:off x="6629400" y="4114800"/>
              <a:ext cx="825397" cy="469841"/>
            </a:xfrm>
            <a:prstGeom prst="rect">
              <a:avLst/>
            </a:prstGeom>
          </p:spPr>
        </p:pic>
        <p:pic>
          <p:nvPicPr>
            <p:cNvPr id="17" name="Picture 16" descr="Picture 18.png"/>
            <p:cNvPicPr>
              <a:picLocks noChangeAspect="1"/>
            </p:cNvPicPr>
            <p:nvPr/>
          </p:nvPicPr>
          <p:blipFill>
            <a:blip r:embed="rId6" cstate="print"/>
            <a:stretch>
              <a:fillRect/>
            </a:stretch>
          </p:blipFill>
          <p:spPr>
            <a:xfrm>
              <a:off x="304800" y="2590800"/>
              <a:ext cx="1803175" cy="596825"/>
            </a:xfrm>
            <a:prstGeom prst="rect">
              <a:avLst/>
            </a:prstGeom>
          </p:spPr>
        </p:pic>
        <p:pic>
          <p:nvPicPr>
            <p:cNvPr id="20" name="Picture 19" descr="Picture 21.png"/>
            <p:cNvPicPr>
              <a:picLocks noChangeAspect="1"/>
            </p:cNvPicPr>
            <p:nvPr/>
          </p:nvPicPr>
          <p:blipFill>
            <a:blip r:embed="rId7" cstate="print"/>
            <a:stretch>
              <a:fillRect/>
            </a:stretch>
          </p:blipFill>
          <p:spPr>
            <a:xfrm>
              <a:off x="228600" y="3886200"/>
              <a:ext cx="1465545" cy="685800"/>
            </a:xfrm>
            <a:prstGeom prst="rect">
              <a:avLst/>
            </a:prstGeom>
          </p:spPr>
        </p:pic>
        <p:pic>
          <p:nvPicPr>
            <p:cNvPr id="21" name="Picture 20" descr="Picture 22.png"/>
            <p:cNvPicPr>
              <a:picLocks noChangeAspect="1"/>
            </p:cNvPicPr>
            <p:nvPr/>
          </p:nvPicPr>
          <p:blipFill>
            <a:blip r:embed="rId8" cstate="print"/>
            <a:stretch>
              <a:fillRect/>
            </a:stretch>
          </p:blipFill>
          <p:spPr>
            <a:xfrm>
              <a:off x="609600" y="4451299"/>
              <a:ext cx="1371600" cy="629587"/>
            </a:xfrm>
            <a:prstGeom prst="rect">
              <a:avLst/>
            </a:prstGeom>
          </p:spPr>
        </p:pic>
        <p:pic>
          <p:nvPicPr>
            <p:cNvPr id="23" name="Picture 22" descr="Picture 24.png"/>
            <p:cNvPicPr>
              <a:picLocks noChangeAspect="1"/>
            </p:cNvPicPr>
            <p:nvPr/>
          </p:nvPicPr>
          <p:blipFill>
            <a:blip r:embed="rId9" cstate="print"/>
            <a:stretch>
              <a:fillRect/>
            </a:stretch>
          </p:blipFill>
          <p:spPr>
            <a:xfrm>
              <a:off x="5867400" y="4679899"/>
              <a:ext cx="1229032" cy="609600"/>
            </a:xfrm>
            <a:prstGeom prst="rect">
              <a:avLst/>
            </a:prstGeom>
          </p:spPr>
        </p:pic>
        <p:cxnSp>
          <p:nvCxnSpPr>
            <p:cNvPr id="25" name="Straight Connector 24"/>
            <p:cNvCxnSpPr/>
            <p:nvPr/>
          </p:nvCxnSpPr>
          <p:spPr>
            <a:xfrm rot="5400000">
              <a:off x="1409700" y="3467100"/>
              <a:ext cx="6172200"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33400" y="3733800"/>
              <a:ext cx="8153400" cy="1588"/>
            </a:xfrm>
            <a:prstGeom prst="line">
              <a:avLst/>
            </a:prstGeom>
          </p:spPr>
          <p:style>
            <a:lnRef idx="2">
              <a:schemeClr val="accent1"/>
            </a:lnRef>
            <a:fillRef idx="0">
              <a:schemeClr val="accent1"/>
            </a:fillRef>
            <a:effectRef idx="1">
              <a:schemeClr val="accent1"/>
            </a:effectRef>
            <a:fontRef idx="minor">
              <a:schemeClr val="tx1"/>
            </a:fontRef>
          </p:style>
        </p:cxnSp>
        <p:grpSp>
          <p:nvGrpSpPr>
            <p:cNvPr id="3" name="Group 9"/>
            <p:cNvGrpSpPr/>
            <p:nvPr/>
          </p:nvGrpSpPr>
          <p:grpSpPr>
            <a:xfrm>
              <a:off x="228600" y="152400"/>
              <a:ext cx="1676400" cy="1250899"/>
              <a:chOff x="1023" y="1763524"/>
              <a:chExt cx="1676400" cy="1250899"/>
            </a:xfrm>
          </p:grpSpPr>
          <p:sp>
            <p:nvSpPr>
              <p:cNvPr id="31" name="Rounded Rectangle 30"/>
              <p:cNvSpPr/>
              <p:nvPr/>
            </p:nvSpPr>
            <p:spPr>
              <a:xfrm>
                <a:off x="1023" y="1763524"/>
                <a:ext cx="1676400"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2" name="Rounded Rectangle 5"/>
              <p:cNvSpPr/>
              <p:nvPr/>
            </p:nvSpPr>
            <p:spPr>
              <a:xfrm>
                <a:off x="110875"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Learner Autonomy</a:t>
                </a:r>
                <a:endParaRPr lang="en-US" sz="1900" kern="1200" dirty="0">
                  <a:latin typeface="Verdana"/>
                </a:endParaRPr>
              </a:p>
            </p:txBody>
          </p:sp>
        </p:grpSp>
        <p:grpSp>
          <p:nvGrpSpPr>
            <p:cNvPr id="4" name="Group 33"/>
            <p:cNvGrpSpPr/>
            <p:nvPr/>
          </p:nvGrpSpPr>
          <p:grpSpPr>
            <a:xfrm>
              <a:off x="7239000" y="159472"/>
              <a:ext cx="1676400" cy="1250899"/>
              <a:chOff x="1162342" y="245117"/>
              <a:chExt cx="1676400" cy="1250899"/>
            </a:xfrm>
          </p:grpSpPr>
          <p:sp>
            <p:nvSpPr>
              <p:cNvPr id="35" name="Rounded Rectangle 34"/>
              <p:cNvSpPr/>
              <p:nvPr/>
            </p:nvSpPr>
            <p:spPr>
              <a:xfrm>
                <a:off x="1162342" y="245117"/>
                <a:ext cx="1676400"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6" name="Rounded Rectangle 5"/>
              <p:cNvSpPr/>
              <p:nvPr/>
            </p:nvSpPr>
            <p:spPr>
              <a:xfrm>
                <a:off x="1162342" y="281755"/>
                <a:ext cx="1639762"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Active Participation</a:t>
                </a:r>
                <a:endParaRPr lang="en-US" sz="1900" kern="1200" dirty="0">
                  <a:latin typeface="Verdana"/>
                </a:endParaRPr>
              </a:p>
            </p:txBody>
          </p:sp>
        </p:grpSp>
        <p:grpSp>
          <p:nvGrpSpPr>
            <p:cNvPr id="7" name="Group 36"/>
            <p:cNvGrpSpPr/>
            <p:nvPr/>
          </p:nvGrpSpPr>
          <p:grpSpPr>
            <a:xfrm>
              <a:off x="228600" y="5486400"/>
              <a:ext cx="1752600" cy="1250899"/>
              <a:chOff x="3257257" y="245117"/>
              <a:chExt cx="1752600" cy="1250899"/>
            </a:xfrm>
          </p:grpSpPr>
          <p:sp>
            <p:nvSpPr>
              <p:cNvPr id="38" name="Rounded Rectangle 37"/>
              <p:cNvSpPr/>
              <p:nvPr/>
            </p:nvSpPr>
            <p:spPr>
              <a:xfrm>
                <a:off x="3257257" y="245117"/>
                <a:ext cx="1752600"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39" name="Rounded Rectangle 4"/>
              <p:cNvSpPr/>
              <p:nvPr/>
            </p:nvSpPr>
            <p:spPr>
              <a:xfrm>
                <a:off x="3293895" y="281755"/>
                <a:ext cx="1715962"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Collaboration and Community Building</a:t>
                </a:r>
                <a:endParaRPr lang="en-US" sz="1900" kern="1200" dirty="0">
                  <a:latin typeface="Verdana"/>
                </a:endParaRPr>
              </a:p>
            </p:txBody>
          </p:sp>
        </p:grpSp>
        <p:grpSp>
          <p:nvGrpSpPr>
            <p:cNvPr id="9" name="Group 39"/>
            <p:cNvGrpSpPr/>
            <p:nvPr/>
          </p:nvGrpSpPr>
          <p:grpSpPr>
            <a:xfrm>
              <a:off x="7315200" y="5486400"/>
              <a:ext cx="1639824" cy="1250899"/>
              <a:chOff x="4455152" y="1763524"/>
              <a:chExt cx="1639824" cy="1250899"/>
            </a:xfrm>
          </p:grpSpPr>
          <p:sp>
            <p:nvSpPr>
              <p:cNvPr id="41" name="Rounded Rectangle 40"/>
              <p:cNvSpPr/>
              <p:nvPr/>
            </p:nvSpPr>
            <p:spPr>
              <a:xfrm>
                <a:off x="4455152" y="1763524"/>
                <a:ext cx="16398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42" name="Rounded Rectangle 4"/>
              <p:cNvSpPr/>
              <p:nvPr/>
            </p:nvSpPr>
            <p:spPr>
              <a:xfrm>
                <a:off x="4455152" y="1800162"/>
                <a:ext cx="1603186"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latin typeface="Verdana"/>
                  </a:rPr>
                  <a:t>Authentic Assessment</a:t>
                </a:r>
                <a:endParaRPr lang="en-US" sz="1900" kern="1200" dirty="0">
                  <a:latin typeface="Verdana"/>
                </a:endParaRPr>
              </a:p>
            </p:txBody>
          </p:sp>
        </p:grpSp>
        <p:sp>
          <p:nvSpPr>
            <p:cNvPr id="43" name="Rounded Rectangle 42"/>
            <p:cNvSpPr/>
            <p:nvPr/>
          </p:nvSpPr>
          <p:spPr>
            <a:xfrm>
              <a:off x="2514600" y="3429000"/>
              <a:ext cx="4038600" cy="5334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Verdana"/>
                </a:rPr>
                <a:t>21</a:t>
              </a:r>
              <a:r>
                <a:rPr lang="en-US" baseline="30000" dirty="0" smtClean="0">
                  <a:latin typeface="Verdana"/>
                </a:rPr>
                <a:t>st</a:t>
              </a:r>
              <a:r>
                <a:rPr lang="en-US" dirty="0" smtClean="0">
                  <a:latin typeface="Verdana"/>
                </a:rPr>
                <a:t> Century Skills</a:t>
              </a:r>
              <a:endParaRPr lang="en-US" dirty="0">
                <a:latin typeface="Verdana"/>
              </a:endParaRPr>
            </a:p>
          </p:txBody>
        </p:sp>
        <p:pic>
          <p:nvPicPr>
            <p:cNvPr id="50" name="Picture 49" descr="google.png"/>
            <p:cNvPicPr>
              <a:picLocks noChangeAspect="1"/>
            </p:cNvPicPr>
            <p:nvPr/>
          </p:nvPicPr>
          <p:blipFill>
            <a:blip r:embed="rId10" cstate="print"/>
            <a:stretch>
              <a:fillRect/>
            </a:stretch>
          </p:blipFill>
          <p:spPr>
            <a:xfrm>
              <a:off x="1219200" y="2089099"/>
              <a:ext cx="1422222" cy="546032"/>
            </a:xfrm>
            <a:prstGeom prst="rect">
              <a:avLst/>
            </a:prstGeom>
          </p:spPr>
        </p:pic>
        <p:pic>
          <p:nvPicPr>
            <p:cNvPr id="51" name="Picture 50" descr="google.png"/>
            <p:cNvPicPr>
              <a:picLocks noChangeAspect="1"/>
            </p:cNvPicPr>
            <p:nvPr/>
          </p:nvPicPr>
          <p:blipFill>
            <a:blip r:embed="rId10" cstate="print"/>
            <a:stretch>
              <a:fillRect/>
            </a:stretch>
          </p:blipFill>
          <p:spPr>
            <a:xfrm>
              <a:off x="1752600" y="4114800"/>
              <a:ext cx="1422222" cy="546032"/>
            </a:xfrm>
            <a:prstGeom prst="rect">
              <a:avLst/>
            </a:prstGeom>
          </p:spPr>
        </p:pic>
        <p:pic>
          <p:nvPicPr>
            <p:cNvPr id="55" name="Picture 54" descr="wetpaint.png"/>
            <p:cNvPicPr>
              <a:picLocks noChangeAspect="1"/>
            </p:cNvPicPr>
            <p:nvPr/>
          </p:nvPicPr>
          <p:blipFill>
            <a:blip r:embed="rId11" cstate="print"/>
            <a:stretch>
              <a:fillRect/>
            </a:stretch>
          </p:blipFill>
          <p:spPr>
            <a:xfrm>
              <a:off x="152400" y="1676400"/>
              <a:ext cx="1032725" cy="641289"/>
            </a:xfrm>
            <a:prstGeom prst="rect">
              <a:avLst/>
            </a:prstGeom>
          </p:spPr>
        </p:pic>
        <p:pic>
          <p:nvPicPr>
            <p:cNvPr id="56" name="Picture 55" descr="wetpaint.png"/>
            <p:cNvPicPr>
              <a:picLocks noChangeAspect="1"/>
            </p:cNvPicPr>
            <p:nvPr/>
          </p:nvPicPr>
          <p:blipFill>
            <a:blip r:embed="rId11" cstate="print"/>
            <a:stretch>
              <a:fillRect/>
            </a:stretch>
          </p:blipFill>
          <p:spPr>
            <a:xfrm>
              <a:off x="3352800" y="5715000"/>
              <a:ext cx="1032725" cy="641289"/>
            </a:xfrm>
            <a:prstGeom prst="rect">
              <a:avLst/>
            </a:prstGeom>
          </p:spPr>
        </p:pic>
        <p:pic>
          <p:nvPicPr>
            <p:cNvPr id="57" name="Picture 56" descr="wetpaint.png"/>
            <p:cNvPicPr>
              <a:picLocks noChangeAspect="1"/>
            </p:cNvPicPr>
            <p:nvPr/>
          </p:nvPicPr>
          <p:blipFill>
            <a:blip r:embed="rId11" cstate="print"/>
            <a:stretch>
              <a:fillRect/>
            </a:stretch>
          </p:blipFill>
          <p:spPr>
            <a:xfrm>
              <a:off x="4572000" y="5410200"/>
              <a:ext cx="1032725" cy="641289"/>
            </a:xfrm>
            <a:prstGeom prst="rect">
              <a:avLst/>
            </a:prstGeom>
          </p:spPr>
        </p:pic>
        <p:pic>
          <p:nvPicPr>
            <p:cNvPr id="60" name="Picture 59" descr="jing.png"/>
            <p:cNvPicPr>
              <a:picLocks noChangeAspect="1"/>
            </p:cNvPicPr>
            <p:nvPr/>
          </p:nvPicPr>
          <p:blipFill>
            <a:blip r:embed="rId12" cstate="print"/>
            <a:stretch>
              <a:fillRect/>
            </a:stretch>
          </p:blipFill>
          <p:spPr>
            <a:xfrm>
              <a:off x="7239000" y="4876800"/>
              <a:ext cx="857162" cy="486498"/>
            </a:xfrm>
            <a:prstGeom prst="rect">
              <a:avLst/>
            </a:prstGeom>
          </p:spPr>
        </p:pic>
        <p:pic>
          <p:nvPicPr>
            <p:cNvPr id="61" name="Picture 60" descr="jing.png"/>
            <p:cNvPicPr>
              <a:picLocks noChangeAspect="1"/>
            </p:cNvPicPr>
            <p:nvPr/>
          </p:nvPicPr>
          <p:blipFill>
            <a:blip r:embed="rId12" cstate="print"/>
            <a:stretch>
              <a:fillRect/>
            </a:stretch>
          </p:blipFill>
          <p:spPr>
            <a:xfrm>
              <a:off x="4724400" y="1447800"/>
              <a:ext cx="857162" cy="486498"/>
            </a:xfrm>
            <a:prstGeom prst="rect">
              <a:avLst/>
            </a:prstGeom>
          </p:spPr>
        </p:pic>
        <p:pic>
          <p:nvPicPr>
            <p:cNvPr id="64" name="Picture 63" descr="zoho.png"/>
            <p:cNvPicPr>
              <a:picLocks noChangeAspect="1"/>
            </p:cNvPicPr>
            <p:nvPr/>
          </p:nvPicPr>
          <p:blipFill>
            <a:blip r:embed="rId13" cstate="print"/>
            <a:stretch>
              <a:fillRect/>
            </a:stretch>
          </p:blipFill>
          <p:spPr>
            <a:xfrm>
              <a:off x="2590800" y="2533696"/>
              <a:ext cx="1612698" cy="774603"/>
            </a:xfrm>
            <a:prstGeom prst="rect">
              <a:avLst/>
            </a:prstGeom>
          </p:spPr>
        </p:pic>
        <p:pic>
          <p:nvPicPr>
            <p:cNvPr id="68" name="Picture 67" descr="slideshare.png"/>
            <p:cNvPicPr>
              <a:picLocks noChangeAspect="1"/>
            </p:cNvPicPr>
            <p:nvPr/>
          </p:nvPicPr>
          <p:blipFill>
            <a:blip r:embed="rId14" cstate="print"/>
            <a:stretch>
              <a:fillRect/>
            </a:stretch>
          </p:blipFill>
          <p:spPr>
            <a:xfrm>
              <a:off x="2971800" y="641299"/>
              <a:ext cx="1339721" cy="378081"/>
            </a:xfrm>
            <a:prstGeom prst="rect">
              <a:avLst/>
            </a:prstGeom>
          </p:spPr>
        </p:pic>
        <p:pic>
          <p:nvPicPr>
            <p:cNvPr id="69" name="Picture 68" descr="gliffy.png"/>
            <p:cNvPicPr>
              <a:picLocks noChangeAspect="1"/>
            </p:cNvPicPr>
            <p:nvPr/>
          </p:nvPicPr>
          <p:blipFill>
            <a:blip r:embed="rId15" cstate="print"/>
            <a:stretch>
              <a:fillRect/>
            </a:stretch>
          </p:blipFill>
          <p:spPr>
            <a:xfrm>
              <a:off x="7467600" y="1631899"/>
              <a:ext cx="1066800" cy="406167"/>
            </a:xfrm>
            <a:prstGeom prst="rect">
              <a:avLst/>
            </a:prstGeom>
          </p:spPr>
        </p:pic>
        <p:pic>
          <p:nvPicPr>
            <p:cNvPr id="72" name="Picture 71" descr="elluminate.png"/>
            <p:cNvPicPr>
              <a:picLocks noChangeAspect="1"/>
            </p:cNvPicPr>
            <p:nvPr/>
          </p:nvPicPr>
          <p:blipFill>
            <a:blip r:embed="rId16" cstate="print"/>
            <a:stretch>
              <a:fillRect/>
            </a:stretch>
          </p:blipFill>
          <p:spPr>
            <a:xfrm>
              <a:off x="4648200" y="939845"/>
              <a:ext cx="999682" cy="463454"/>
            </a:xfrm>
            <a:prstGeom prst="rect">
              <a:avLst/>
            </a:prstGeom>
          </p:spPr>
        </p:pic>
        <p:pic>
          <p:nvPicPr>
            <p:cNvPr id="74" name="Picture 73" descr="Brainpop.png"/>
            <p:cNvPicPr>
              <a:picLocks noChangeAspect="1"/>
            </p:cNvPicPr>
            <p:nvPr/>
          </p:nvPicPr>
          <p:blipFill>
            <a:blip r:embed="rId17" cstate="print"/>
            <a:stretch>
              <a:fillRect/>
            </a:stretch>
          </p:blipFill>
          <p:spPr>
            <a:xfrm>
              <a:off x="3276600" y="1066800"/>
              <a:ext cx="817245" cy="838200"/>
            </a:xfrm>
            <a:prstGeom prst="rect">
              <a:avLst/>
            </a:prstGeom>
          </p:spPr>
        </p:pic>
        <p:pic>
          <p:nvPicPr>
            <p:cNvPr id="75" name="Picture 74" descr="clubpenquin.png"/>
            <p:cNvPicPr>
              <a:picLocks noChangeAspect="1"/>
            </p:cNvPicPr>
            <p:nvPr/>
          </p:nvPicPr>
          <p:blipFill>
            <a:blip r:embed="rId18" cstate="print"/>
            <a:stretch>
              <a:fillRect/>
            </a:stretch>
          </p:blipFill>
          <p:spPr>
            <a:xfrm>
              <a:off x="2057400" y="5715000"/>
              <a:ext cx="1143000" cy="639831"/>
            </a:xfrm>
            <a:prstGeom prst="rect">
              <a:avLst/>
            </a:prstGeom>
          </p:spPr>
        </p:pic>
        <p:pic>
          <p:nvPicPr>
            <p:cNvPr id="76" name="Picture 75" descr="clubpenquin.png"/>
            <p:cNvPicPr>
              <a:picLocks noChangeAspect="1"/>
            </p:cNvPicPr>
            <p:nvPr/>
          </p:nvPicPr>
          <p:blipFill>
            <a:blip r:embed="rId18" cstate="print"/>
            <a:stretch>
              <a:fillRect/>
            </a:stretch>
          </p:blipFill>
          <p:spPr>
            <a:xfrm>
              <a:off x="4724400" y="2012899"/>
              <a:ext cx="1143000" cy="639831"/>
            </a:xfrm>
            <a:prstGeom prst="rect">
              <a:avLst/>
            </a:prstGeom>
          </p:spPr>
        </p:pic>
        <p:pic>
          <p:nvPicPr>
            <p:cNvPr id="79" name="Picture 78" descr="CAchess.png"/>
            <p:cNvPicPr>
              <a:picLocks noChangeAspect="1"/>
            </p:cNvPicPr>
            <p:nvPr/>
          </p:nvPicPr>
          <p:blipFill>
            <a:blip r:embed="rId19" cstate="print"/>
            <a:stretch>
              <a:fillRect/>
            </a:stretch>
          </p:blipFill>
          <p:spPr>
            <a:xfrm>
              <a:off x="2146555" y="5181600"/>
              <a:ext cx="2196845" cy="409350"/>
            </a:xfrm>
            <a:prstGeom prst="rect">
              <a:avLst/>
            </a:prstGeom>
          </p:spPr>
        </p:pic>
        <p:pic>
          <p:nvPicPr>
            <p:cNvPr id="80" name="Picture 79" descr="froguts.png"/>
            <p:cNvPicPr>
              <a:picLocks noChangeAspect="1"/>
            </p:cNvPicPr>
            <p:nvPr/>
          </p:nvPicPr>
          <p:blipFill>
            <a:blip r:embed="rId20" cstate="print"/>
            <a:stretch>
              <a:fillRect/>
            </a:stretch>
          </p:blipFill>
          <p:spPr>
            <a:xfrm>
              <a:off x="6629400" y="3276600"/>
              <a:ext cx="914286" cy="330159"/>
            </a:xfrm>
            <a:prstGeom prst="rect">
              <a:avLst/>
            </a:prstGeom>
          </p:spPr>
        </p:pic>
        <p:pic>
          <p:nvPicPr>
            <p:cNvPr id="81" name="Picture 80" descr="creately.png"/>
            <p:cNvPicPr>
              <a:picLocks noChangeAspect="1"/>
            </p:cNvPicPr>
            <p:nvPr/>
          </p:nvPicPr>
          <p:blipFill>
            <a:blip r:embed="rId21" cstate="print"/>
            <a:stretch>
              <a:fillRect/>
            </a:stretch>
          </p:blipFill>
          <p:spPr>
            <a:xfrm>
              <a:off x="1905000" y="1022299"/>
              <a:ext cx="1280046" cy="533353"/>
            </a:xfrm>
            <a:prstGeom prst="rect">
              <a:avLst/>
            </a:prstGeom>
          </p:spPr>
        </p:pic>
        <p:pic>
          <p:nvPicPr>
            <p:cNvPr id="85" name="Picture 84" descr="globalvclassroom.png"/>
            <p:cNvPicPr>
              <a:picLocks noChangeAspect="1"/>
            </p:cNvPicPr>
            <p:nvPr/>
          </p:nvPicPr>
          <p:blipFill>
            <a:blip r:embed="rId22" cstate="print"/>
            <a:stretch>
              <a:fillRect/>
            </a:stretch>
          </p:blipFill>
          <p:spPr>
            <a:xfrm>
              <a:off x="3200400" y="4114800"/>
              <a:ext cx="1222766" cy="574700"/>
            </a:xfrm>
            <a:prstGeom prst="rect">
              <a:avLst/>
            </a:prstGeom>
          </p:spPr>
        </p:pic>
        <p:pic>
          <p:nvPicPr>
            <p:cNvPr id="87" name="Picture 86" descr="journeynorth.png"/>
            <p:cNvPicPr>
              <a:picLocks noChangeAspect="1"/>
            </p:cNvPicPr>
            <p:nvPr/>
          </p:nvPicPr>
          <p:blipFill>
            <a:blip r:embed="rId23" cstate="print"/>
            <a:stretch>
              <a:fillRect/>
            </a:stretch>
          </p:blipFill>
          <p:spPr>
            <a:xfrm>
              <a:off x="7315200" y="2012899"/>
              <a:ext cx="1618723" cy="617703"/>
            </a:xfrm>
            <a:prstGeom prst="rect">
              <a:avLst/>
            </a:prstGeom>
          </p:spPr>
        </p:pic>
        <p:pic>
          <p:nvPicPr>
            <p:cNvPr id="88" name="Picture 87" descr="midlink.png"/>
            <p:cNvPicPr>
              <a:picLocks noChangeAspect="1"/>
            </p:cNvPicPr>
            <p:nvPr/>
          </p:nvPicPr>
          <p:blipFill>
            <a:blip r:embed="rId24" cstate="print"/>
            <a:stretch>
              <a:fillRect/>
            </a:stretch>
          </p:blipFill>
          <p:spPr>
            <a:xfrm>
              <a:off x="7620000" y="3886200"/>
              <a:ext cx="1143000" cy="861515"/>
            </a:xfrm>
            <a:prstGeom prst="rect">
              <a:avLst/>
            </a:prstGeom>
          </p:spPr>
        </p:pic>
        <p:pic>
          <p:nvPicPr>
            <p:cNvPr id="89" name="Picture 88" descr="interactivesims.png"/>
            <p:cNvPicPr>
              <a:picLocks noChangeAspect="1"/>
            </p:cNvPicPr>
            <p:nvPr/>
          </p:nvPicPr>
          <p:blipFill>
            <a:blip r:embed="rId25" cstate="print"/>
            <a:stretch>
              <a:fillRect/>
            </a:stretch>
          </p:blipFill>
          <p:spPr>
            <a:xfrm>
              <a:off x="5105400" y="2698699"/>
              <a:ext cx="2095229" cy="343078"/>
            </a:xfrm>
            <a:prstGeom prst="rect">
              <a:avLst/>
            </a:prstGeom>
          </p:spPr>
        </p:pic>
        <p:pic>
          <p:nvPicPr>
            <p:cNvPr id="90" name="Picture 89" descr="nasaquest.png"/>
            <p:cNvPicPr>
              <a:picLocks noChangeAspect="1"/>
            </p:cNvPicPr>
            <p:nvPr/>
          </p:nvPicPr>
          <p:blipFill>
            <a:blip r:embed="rId26" cstate="print"/>
            <a:stretch>
              <a:fillRect/>
            </a:stretch>
          </p:blipFill>
          <p:spPr>
            <a:xfrm>
              <a:off x="6121530" y="859439"/>
              <a:ext cx="1117470" cy="620060"/>
            </a:xfrm>
            <a:prstGeom prst="rect">
              <a:avLst/>
            </a:prstGeom>
          </p:spPr>
        </p:pic>
        <p:pic>
          <p:nvPicPr>
            <p:cNvPr id="91" name="Picture 90" descr="nobel.png"/>
            <p:cNvPicPr>
              <a:picLocks noChangeAspect="1"/>
            </p:cNvPicPr>
            <p:nvPr/>
          </p:nvPicPr>
          <p:blipFill>
            <a:blip r:embed="rId27" cstate="print"/>
            <a:stretch>
              <a:fillRect/>
            </a:stretch>
          </p:blipFill>
          <p:spPr>
            <a:xfrm>
              <a:off x="7696200" y="3308299"/>
              <a:ext cx="1346022" cy="270406"/>
            </a:xfrm>
            <a:prstGeom prst="rect">
              <a:avLst/>
            </a:prstGeom>
          </p:spPr>
        </p:pic>
        <p:pic>
          <p:nvPicPr>
            <p:cNvPr id="92" name="Picture 91" descr="Picture 1.png"/>
            <p:cNvPicPr>
              <a:picLocks noChangeAspect="1"/>
            </p:cNvPicPr>
            <p:nvPr/>
          </p:nvPicPr>
          <p:blipFill>
            <a:blip r:embed="rId28" cstate="print"/>
            <a:stretch>
              <a:fillRect/>
            </a:stretch>
          </p:blipFill>
          <p:spPr>
            <a:xfrm>
              <a:off x="2362200" y="4724400"/>
              <a:ext cx="1053968" cy="368254"/>
            </a:xfrm>
            <a:prstGeom prst="rect">
              <a:avLst/>
            </a:prstGeom>
          </p:spPr>
        </p:pic>
        <p:pic>
          <p:nvPicPr>
            <p:cNvPr id="93" name="Picture 92" descr="stockmarketgame.png"/>
            <p:cNvPicPr>
              <a:picLocks noChangeAspect="1"/>
            </p:cNvPicPr>
            <p:nvPr/>
          </p:nvPicPr>
          <p:blipFill>
            <a:blip r:embed="rId29" cstate="print"/>
            <a:stretch>
              <a:fillRect/>
            </a:stretch>
          </p:blipFill>
          <p:spPr>
            <a:xfrm>
              <a:off x="381000" y="3124200"/>
              <a:ext cx="1936480" cy="369124"/>
            </a:xfrm>
            <a:prstGeom prst="rect">
              <a:avLst/>
            </a:prstGeom>
          </p:spPr>
        </p:pic>
        <p:pic>
          <p:nvPicPr>
            <p:cNvPr id="94" name="Picture 93" descr="thinkquest.png"/>
            <p:cNvPicPr>
              <a:picLocks noChangeAspect="1"/>
            </p:cNvPicPr>
            <p:nvPr/>
          </p:nvPicPr>
          <p:blipFill>
            <a:blip r:embed="rId30" cstate="print"/>
            <a:stretch>
              <a:fillRect/>
            </a:stretch>
          </p:blipFill>
          <p:spPr>
            <a:xfrm>
              <a:off x="5029200" y="228600"/>
              <a:ext cx="1726965" cy="297551"/>
            </a:xfrm>
            <a:prstGeom prst="rect">
              <a:avLst/>
            </a:prstGeom>
          </p:spPr>
        </p:pic>
        <p:pic>
          <p:nvPicPr>
            <p:cNvPr id="95" name="Picture 94" descr="tutor.png"/>
            <p:cNvPicPr>
              <a:picLocks noChangeAspect="1"/>
            </p:cNvPicPr>
            <p:nvPr/>
          </p:nvPicPr>
          <p:blipFill>
            <a:blip r:embed="rId31" cstate="print"/>
            <a:stretch>
              <a:fillRect/>
            </a:stretch>
          </p:blipFill>
          <p:spPr>
            <a:xfrm>
              <a:off x="1600200" y="1784299"/>
              <a:ext cx="1126231" cy="279375"/>
            </a:xfrm>
            <a:prstGeom prst="rect">
              <a:avLst/>
            </a:prstGeom>
          </p:spPr>
        </p:pic>
        <p:pic>
          <p:nvPicPr>
            <p:cNvPr id="96" name="Picture 95" descr="whitebarn.png"/>
            <p:cNvPicPr>
              <a:picLocks noChangeAspect="1"/>
            </p:cNvPicPr>
            <p:nvPr/>
          </p:nvPicPr>
          <p:blipFill>
            <a:blip r:embed="rId32" cstate="print"/>
            <a:stretch>
              <a:fillRect/>
            </a:stretch>
          </p:blipFill>
          <p:spPr>
            <a:xfrm>
              <a:off x="5638800" y="5257800"/>
              <a:ext cx="1447800" cy="618531"/>
            </a:xfrm>
            <a:prstGeom prst="rect">
              <a:avLst/>
            </a:prstGeom>
          </p:spPr>
        </p:pic>
        <p:pic>
          <p:nvPicPr>
            <p:cNvPr id="58" name="Picture 57" descr="discoverystreaming.png"/>
            <p:cNvPicPr>
              <a:picLocks noChangeAspect="1"/>
            </p:cNvPicPr>
            <p:nvPr/>
          </p:nvPicPr>
          <p:blipFill>
            <a:blip r:embed="rId33" cstate="print"/>
            <a:stretch>
              <a:fillRect/>
            </a:stretch>
          </p:blipFill>
          <p:spPr>
            <a:xfrm>
              <a:off x="6096000" y="1816590"/>
              <a:ext cx="1111178" cy="805909"/>
            </a:xfrm>
            <a:prstGeom prst="rect">
              <a:avLst/>
            </a:prstGeom>
          </p:spPr>
        </p:pic>
      </p:grpSp>
      <p:pic>
        <p:nvPicPr>
          <p:cNvPr id="62" name="Picture 61" descr="nozbe.png"/>
          <p:cNvPicPr>
            <a:picLocks noChangeAspect="1"/>
          </p:cNvPicPr>
          <p:nvPr/>
        </p:nvPicPr>
        <p:blipFill>
          <a:blip r:embed="rId34" cstate="print"/>
          <a:stretch>
            <a:fillRect/>
          </a:stretch>
        </p:blipFill>
        <p:spPr>
          <a:xfrm>
            <a:off x="2819400" y="1981200"/>
            <a:ext cx="1227675" cy="469851"/>
          </a:xfrm>
          <a:prstGeom prst="rect">
            <a:avLst/>
          </a:prstGeom>
        </p:spPr>
      </p:pic>
      <p:pic>
        <p:nvPicPr>
          <p:cNvPr id="63" name="Picture 62" descr="Picture 16.png"/>
          <p:cNvPicPr>
            <a:picLocks noChangeAspect="1"/>
          </p:cNvPicPr>
          <p:nvPr/>
        </p:nvPicPr>
        <p:blipFill>
          <a:blip r:embed="rId35" cstate="print"/>
          <a:stretch>
            <a:fillRect/>
          </a:stretch>
        </p:blipFill>
        <p:spPr>
          <a:xfrm>
            <a:off x="4876800" y="4419600"/>
            <a:ext cx="685800" cy="685800"/>
          </a:xfrm>
          <a:prstGeom prst="rect">
            <a:avLst/>
          </a:prstGeom>
        </p:spPr>
      </p:pic>
      <p:pic>
        <p:nvPicPr>
          <p:cNvPr id="65" name="Picture 64" descr="voicethread.png"/>
          <p:cNvPicPr>
            <a:picLocks noChangeAspect="1"/>
          </p:cNvPicPr>
          <p:nvPr/>
        </p:nvPicPr>
        <p:blipFill>
          <a:blip r:embed="rId36" cstate="print"/>
          <a:stretch>
            <a:fillRect/>
          </a:stretch>
        </p:blipFill>
        <p:spPr>
          <a:xfrm>
            <a:off x="4572000" y="3162333"/>
            <a:ext cx="1568257" cy="266667"/>
          </a:xfrm>
          <a:prstGeom prst="rect">
            <a:avLst/>
          </a:prstGeom>
        </p:spPr>
      </p:pic>
      <p:pic>
        <p:nvPicPr>
          <p:cNvPr id="66" name="Picture 65" descr="Picture 5.png"/>
          <p:cNvPicPr>
            <a:picLocks noChangeAspect="1"/>
          </p:cNvPicPr>
          <p:nvPr/>
        </p:nvPicPr>
        <p:blipFill>
          <a:blip r:embed="rId3" cstate="print"/>
          <a:stretch>
            <a:fillRect/>
          </a:stretch>
        </p:blipFill>
        <p:spPr>
          <a:xfrm>
            <a:off x="5715000" y="1384356"/>
            <a:ext cx="838095" cy="444444"/>
          </a:xfrm>
          <a:prstGeom prst="rect">
            <a:avLst/>
          </a:prstGeom>
        </p:spPr>
      </p:pic>
      <p:pic>
        <p:nvPicPr>
          <p:cNvPr id="67" name="Picture 66" descr="adobe connect.png"/>
          <p:cNvPicPr>
            <a:picLocks noChangeAspect="1"/>
          </p:cNvPicPr>
          <p:nvPr/>
        </p:nvPicPr>
        <p:blipFill>
          <a:blip r:embed="rId37" cstate="print"/>
          <a:stretch>
            <a:fillRect/>
          </a:stretch>
        </p:blipFill>
        <p:spPr>
          <a:xfrm>
            <a:off x="4648200" y="685800"/>
            <a:ext cx="2530547" cy="228600"/>
          </a:xfrm>
          <a:prstGeom prst="rect">
            <a:avLst/>
          </a:prstGeom>
        </p:spPr>
      </p:pic>
      <p:pic>
        <p:nvPicPr>
          <p:cNvPr id="70" name="Picture 69" descr="Picture 14.png"/>
          <p:cNvPicPr>
            <a:picLocks noChangeAspect="1"/>
          </p:cNvPicPr>
          <p:nvPr/>
        </p:nvPicPr>
        <p:blipFill>
          <a:blip r:embed="rId38" cstate="print"/>
          <a:stretch>
            <a:fillRect/>
          </a:stretch>
        </p:blipFill>
        <p:spPr>
          <a:xfrm>
            <a:off x="7480470" y="2743200"/>
            <a:ext cx="1358730" cy="482540"/>
          </a:xfrm>
          <a:prstGeom prst="rect">
            <a:avLst/>
          </a:prstGeom>
        </p:spPr>
      </p:pic>
      <p:pic>
        <p:nvPicPr>
          <p:cNvPr id="71" name="Picture 70" descr="Picture 11.png"/>
          <p:cNvPicPr>
            <a:picLocks noChangeAspect="1"/>
          </p:cNvPicPr>
          <p:nvPr/>
        </p:nvPicPr>
        <p:blipFill>
          <a:blip r:embed="rId39" cstate="print"/>
          <a:stretch>
            <a:fillRect/>
          </a:stretch>
        </p:blipFill>
        <p:spPr>
          <a:xfrm>
            <a:off x="2971800" y="6515143"/>
            <a:ext cx="622222" cy="342857"/>
          </a:xfrm>
          <a:prstGeom prst="rect">
            <a:avLst/>
          </a:prstGeom>
        </p:spPr>
      </p:pic>
      <p:pic>
        <p:nvPicPr>
          <p:cNvPr id="73" name="Picture 72" descr="Picture 20.png"/>
          <p:cNvPicPr>
            <a:picLocks noChangeAspect="1"/>
          </p:cNvPicPr>
          <p:nvPr/>
        </p:nvPicPr>
        <p:blipFill>
          <a:blip r:embed="rId40" cstate="print"/>
          <a:stretch>
            <a:fillRect/>
          </a:stretch>
        </p:blipFill>
        <p:spPr>
          <a:xfrm>
            <a:off x="762000" y="5105400"/>
            <a:ext cx="1295400" cy="387675"/>
          </a:xfrm>
          <a:prstGeom prst="rect">
            <a:avLst/>
          </a:prstGeom>
        </p:spPr>
      </p:pic>
      <p:pic>
        <p:nvPicPr>
          <p:cNvPr id="78" name="Picture 77" descr="edublog.png"/>
          <p:cNvPicPr>
            <a:picLocks noChangeAspect="1"/>
          </p:cNvPicPr>
          <p:nvPr/>
        </p:nvPicPr>
        <p:blipFill>
          <a:blip r:embed="rId41"/>
          <a:stretch>
            <a:fillRect/>
          </a:stretch>
        </p:blipFill>
        <p:spPr>
          <a:xfrm>
            <a:off x="2057400" y="228600"/>
            <a:ext cx="1186005" cy="457200"/>
          </a:xfrm>
          <a:prstGeom prst="rect">
            <a:avLst/>
          </a:prstGeom>
        </p:spPr>
      </p:pic>
    </p:spTree>
  </p:cSld>
  <p:clrMapOvr>
    <a:masterClrMapping/>
  </p:clrMapOvr>
  <p:transition>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Slide Number Placeholder 3"/>
          <p:cNvSpPr txBox="1">
            <a:spLocks noGrp="1"/>
          </p:cNvSpPr>
          <p:nvPr/>
        </p:nvSpPr>
        <p:spPr bwMode="auto">
          <a:xfrm>
            <a:off x="457200" y="6356350"/>
            <a:ext cx="2133600" cy="365125"/>
          </a:xfrm>
          <a:prstGeom prst="rect">
            <a:avLst/>
          </a:prstGeom>
          <a:noFill/>
          <a:ln w="9525">
            <a:noFill/>
            <a:miter lim="800000"/>
            <a:headEnd/>
            <a:tailEnd/>
          </a:ln>
        </p:spPr>
        <p:txBody>
          <a:bodyPr anchor="ctr">
            <a:prstTxWarp prst="textNoShape">
              <a:avLst/>
            </a:prstTxWarp>
          </a:bodyPr>
          <a:lstStyle/>
          <a:p>
            <a:fld id="{BB53B65E-8ADA-724A-9073-2D1B9E8AE968}" type="slidenum">
              <a:rPr lang="en-US" sz="1200">
                <a:solidFill>
                  <a:srgbClr val="898989"/>
                </a:solidFill>
                <a:latin typeface="Calibri" pitchFamily="-111" charset="0"/>
              </a:rPr>
              <a:pPr/>
              <a:t>46</a:t>
            </a:fld>
            <a:endParaRPr lang="en-US" sz="1200">
              <a:solidFill>
                <a:srgbClr val="898989"/>
              </a:solidFill>
              <a:latin typeface="Calibri" pitchFamily="-111" charset="0"/>
            </a:endParaRPr>
          </a:p>
        </p:txBody>
      </p:sp>
      <p:sp>
        <p:nvSpPr>
          <p:cNvPr id="38915" name="Rectangle 2"/>
          <p:cNvSpPr>
            <a:spLocks noGrp="1" noChangeArrowheads="1"/>
          </p:cNvSpPr>
          <p:nvPr>
            <p:ph type="title" idx="4294967295"/>
          </p:nvPr>
        </p:nvSpPr>
        <p:spPr>
          <a:xfrm>
            <a:off x="838200" y="304800"/>
            <a:ext cx="7391400" cy="1066800"/>
          </a:xfrm>
        </p:spPr>
        <p:txBody>
          <a:bodyPr>
            <a:normAutofit/>
          </a:bodyPr>
          <a:lstStyle/>
          <a:p>
            <a:r>
              <a:rPr lang="en-US" sz="3200" dirty="0" smtClean="0"/>
              <a:t>Map It Project </a:t>
            </a:r>
            <a:r>
              <a:rPr lang="en-US" sz="4000" dirty="0" smtClean="0">
                <a:latin typeface="+mj-lt"/>
              </a:rPr>
              <a:t>Example</a:t>
            </a:r>
            <a:r>
              <a:rPr lang="en-US" sz="3200" dirty="0" smtClean="0"/>
              <a:t> </a:t>
            </a:r>
            <a:endParaRPr lang="en-US" sz="2800" b="1" dirty="0">
              <a:solidFill>
                <a:srgbClr val="C00000"/>
              </a:solidFill>
            </a:endParaRPr>
          </a:p>
        </p:txBody>
      </p:sp>
      <p:sp>
        <p:nvSpPr>
          <p:cNvPr id="14340" name="Rectangle 3"/>
          <p:cNvSpPr>
            <a:spLocks noGrp="1" noChangeArrowheads="1"/>
          </p:cNvSpPr>
          <p:nvPr>
            <p:ph type="body" idx="4294967295"/>
          </p:nvPr>
        </p:nvSpPr>
        <p:spPr>
          <a:xfrm>
            <a:off x="381000" y="1600200"/>
            <a:ext cx="7315200" cy="4495800"/>
          </a:xfrm>
        </p:spPr>
        <p:txBody>
          <a:bodyPr/>
          <a:lstStyle/>
          <a:p>
            <a:pPr>
              <a:lnSpc>
                <a:spcPct val="70000"/>
              </a:lnSpc>
            </a:pPr>
            <a:r>
              <a:rPr lang="en-US" dirty="0" smtClean="0">
                <a:ea typeface="MS PGothic" pitchFamily="34" charset="-128"/>
                <a:cs typeface="MS PGothic" pitchFamily="34" charset="-128"/>
              </a:rPr>
              <a:t>Math and Geography</a:t>
            </a:r>
          </a:p>
          <a:p>
            <a:pPr>
              <a:lnSpc>
                <a:spcPct val="70000"/>
              </a:lnSpc>
            </a:pPr>
            <a:r>
              <a:rPr lang="en-US" dirty="0" smtClean="0">
                <a:ea typeface="MS PGothic" pitchFamily="34" charset="-128"/>
                <a:cs typeface="MS PGothic" pitchFamily="34" charset="-128"/>
              </a:rPr>
              <a:t>Hands-on</a:t>
            </a:r>
          </a:p>
          <a:p>
            <a:pPr>
              <a:lnSpc>
                <a:spcPct val="70000"/>
              </a:lnSpc>
            </a:pPr>
            <a:r>
              <a:rPr lang="en-US" dirty="0" smtClean="0">
                <a:ea typeface="MS PGothic" pitchFamily="34" charset="-128"/>
                <a:cs typeface="MS PGothic" pitchFamily="34" charset="-128"/>
              </a:rPr>
              <a:t>Real-time communication</a:t>
            </a:r>
          </a:p>
          <a:p>
            <a:pPr lvl="1">
              <a:lnSpc>
                <a:spcPct val="80000"/>
              </a:lnSpc>
              <a:buFont typeface="Arial" pitchFamily="-111" charset="0"/>
              <a:buNone/>
            </a:pPr>
            <a:r>
              <a:rPr lang="en-US" b="1" i="1" dirty="0" err="1" smtClean="0">
                <a:solidFill>
                  <a:srgbClr val="C00000"/>
                </a:solidFill>
                <a:ea typeface="MS PGothic" pitchFamily="34" charset="-128"/>
                <a:cs typeface="MS PGothic" pitchFamily="34" charset="-128"/>
              </a:rPr>
              <a:t>LiveLesson</a:t>
            </a:r>
            <a:r>
              <a:rPr lang="en-US" dirty="0" smtClean="0">
                <a:solidFill>
                  <a:srgbClr val="C00000"/>
                </a:solidFill>
                <a:ea typeface="MS PGothic" pitchFamily="34" charset="-128"/>
                <a:cs typeface="MS PGothic" pitchFamily="34" charset="-128"/>
              </a:rPr>
              <a:t> </a:t>
            </a:r>
            <a:r>
              <a:rPr lang="en-US" dirty="0" smtClean="0">
                <a:ea typeface="MS PGothic" pitchFamily="34" charset="-128"/>
                <a:cs typeface="MS PGothic" pitchFamily="34" charset="-128"/>
              </a:rPr>
              <a:t>®</a:t>
            </a:r>
            <a:r>
              <a:rPr lang="en-US" i="1" dirty="0" smtClean="0">
                <a:ea typeface="MS PGothic" pitchFamily="34" charset="-128"/>
                <a:cs typeface="MS PGothic" pitchFamily="34" charset="-128"/>
              </a:rPr>
              <a:t> </a:t>
            </a:r>
            <a:r>
              <a:rPr lang="en-US" dirty="0" smtClean="0">
                <a:ea typeface="MS PGothic" pitchFamily="34" charset="-128"/>
                <a:cs typeface="MS PGothic" pitchFamily="34" charset="-128"/>
              </a:rPr>
              <a:t>activities focus on the student’s immediate environment using functions such as: </a:t>
            </a:r>
          </a:p>
          <a:p>
            <a:pPr lvl="2">
              <a:lnSpc>
                <a:spcPct val="80000"/>
              </a:lnSpc>
              <a:buClr>
                <a:schemeClr val="tx1"/>
              </a:buClr>
            </a:pPr>
            <a:r>
              <a:rPr lang="en-US" dirty="0" smtClean="0">
                <a:ea typeface="MS PGothic" pitchFamily="34" charset="-128"/>
                <a:cs typeface="MS PGothic" pitchFamily="34" charset="-128"/>
              </a:rPr>
              <a:t>chat </a:t>
            </a:r>
          </a:p>
          <a:p>
            <a:pPr lvl="2">
              <a:lnSpc>
                <a:spcPct val="80000"/>
              </a:lnSpc>
              <a:buClr>
                <a:schemeClr val="tx1"/>
              </a:buClr>
            </a:pPr>
            <a:r>
              <a:rPr lang="en-US" dirty="0" smtClean="0">
                <a:ea typeface="MS PGothic" pitchFamily="34" charset="-128"/>
                <a:cs typeface="MS PGothic" pitchFamily="34" charset="-128"/>
              </a:rPr>
              <a:t>interactive whiteboard, </a:t>
            </a:r>
          </a:p>
          <a:p>
            <a:pPr lvl="2">
              <a:lnSpc>
                <a:spcPct val="80000"/>
              </a:lnSpc>
              <a:buClr>
                <a:schemeClr val="tx1"/>
              </a:buClr>
            </a:pPr>
            <a:r>
              <a:rPr lang="en-US" dirty="0" smtClean="0">
                <a:ea typeface="MS PGothic" pitchFamily="34" charset="-128"/>
                <a:cs typeface="MS PGothic" pitchFamily="34" charset="-128"/>
              </a:rPr>
              <a:t>voice over IP</a:t>
            </a:r>
          </a:p>
          <a:p>
            <a:pPr lvl="2">
              <a:lnSpc>
                <a:spcPct val="80000"/>
              </a:lnSpc>
              <a:buClr>
                <a:schemeClr val="tx1"/>
              </a:buClr>
            </a:pPr>
            <a:r>
              <a:rPr lang="en-US" dirty="0" smtClean="0">
                <a:ea typeface="MS PGothic" pitchFamily="34" charset="-128"/>
                <a:cs typeface="MS PGothic" pitchFamily="34" charset="-128"/>
              </a:rPr>
              <a:t>Polling</a:t>
            </a:r>
          </a:p>
          <a:p>
            <a:pPr>
              <a:lnSpc>
                <a:spcPct val="80000"/>
              </a:lnSpc>
              <a:buClr>
                <a:schemeClr val="tx1"/>
              </a:buClr>
            </a:pPr>
            <a:r>
              <a:rPr lang="en-US" dirty="0" smtClean="0">
                <a:ea typeface="MS PGothic" pitchFamily="34" charset="-128"/>
                <a:cs typeface="MS PGothic" pitchFamily="34" charset="-128"/>
              </a:rPr>
              <a:t>Delayed-time activities</a:t>
            </a:r>
          </a:p>
          <a:p>
            <a:pPr lvl="1">
              <a:lnSpc>
                <a:spcPct val="80000"/>
              </a:lnSpc>
              <a:buClr>
                <a:schemeClr val="tx1"/>
              </a:buClr>
            </a:pPr>
            <a:r>
              <a:rPr lang="en-US" dirty="0" smtClean="0">
                <a:ea typeface="MS PGothic" pitchFamily="34" charset="-128"/>
                <a:cs typeface="MS PGothic" pitchFamily="34" charset="-128"/>
              </a:rPr>
              <a:t>Word processing, presentation software, email and message boards </a:t>
            </a:r>
          </a:p>
          <a:p>
            <a:pPr lvl="2">
              <a:lnSpc>
                <a:spcPct val="90000"/>
              </a:lnSpc>
            </a:pPr>
            <a:r>
              <a:rPr lang="en-US" dirty="0" smtClean="0">
                <a:ea typeface="MS PGothic" pitchFamily="34" charset="-128"/>
                <a:cs typeface="MS PGothic" pitchFamily="34" charset="-128"/>
              </a:rPr>
              <a:t>complete a chart or study guide</a:t>
            </a:r>
          </a:p>
          <a:p>
            <a:pPr lvl="2">
              <a:lnSpc>
                <a:spcPct val="90000"/>
              </a:lnSpc>
            </a:pPr>
            <a:r>
              <a:rPr lang="en-US" dirty="0" smtClean="0">
                <a:ea typeface="MS PGothic" pitchFamily="34" charset="-128"/>
                <a:cs typeface="MS PGothic" pitchFamily="34" charset="-128"/>
              </a:rPr>
              <a:t>read a book </a:t>
            </a:r>
          </a:p>
          <a:p>
            <a:pPr lvl="2">
              <a:lnSpc>
                <a:spcPct val="90000"/>
              </a:lnSpc>
            </a:pPr>
            <a:r>
              <a:rPr lang="en-US" dirty="0" smtClean="0">
                <a:ea typeface="MS PGothic" pitchFamily="34" charset="-128"/>
                <a:cs typeface="MS PGothic" pitchFamily="34" charset="-128"/>
              </a:rPr>
              <a:t>write in their math journal</a:t>
            </a:r>
          </a:p>
          <a:p>
            <a:pPr lvl="2">
              <a:lnSpc>
                <a:spcPct val="90000"/>
              </a:lnSpc>
            </a:pPr>
            <a:r>
              <a:rPr lang="en-US" dirty="0" smtClean="0">
                <a:ea typeface="MS PGothic" pitchFamily="34" charset="-128"/>
                <a:cs typeface="MS PGothic" pitchFamily="34" charset="-128"/>
              </a:rPr>
              <a:t>Post in the message board</a:t>
            </a:r>
          </a:p>
          <a:p>
            <a:pPr lvl="1">
              <a:lnSpc>
                <a:spcPct val="80000"/>
              </a:lnSpc>
              <a:buClr>
                <a:schemeClr val="tx1"/>
              </a:buClr>
            </a:pPr>
            <a:endParaRPr lang="en-US" i="1" dirty="0" smtClean="0">
              <a:ea typeface="MS PGothic" pitchFamily="34" charset="-128"/>
              <a:cs typeface="MS PGothic" pitchFamily="34" charset="-128"/>
            </a:endParaRPr>
          </a:p>
          <a:p>
            <a:pPr>
              <a:lnSpc>
                <a:spcPct val="70000"/>
              </a:lnSpc>
              <a:buFont typeface="Wingdings" pitchFamily="-111" charset="2"/>
              <a:buNone/>
            </a:pPr>
            <a:r>
              <a:rPr lang="en-US" sz="2000" b="1" dirty="0" smtClean="0"/>
              <a:t>	</a:t>
            </a:r>
            <a:endParaRPr lang="en-US" sz="2000" b="1" dirty="0"/>
          </a:p>
        </p:txBody>
      </p:sp>
      <p:pic>
        <p:nvPicPr>
          <p:cNvPr id="14341" name="Picture 2"/>
          <p:cNvPicPr>
            <a:picLocks noChangeAspect="1" noChangeArrowheads="1"/>
          </p:cNvPicPr>
          <p:nvPr/>
        </p:nvPicPr>
        <p:blipFill>
          <a:blip r:embed="rId3" cstate="print"/>
          <a:srcRect/>
          <a:stretch>
            <a:fillRect/>
          </a:stretch>
        </p:blipFill>
        <p:spPr bwMode="auto">
          <a:xfrm>
            <a:off x="7086600" y="228600"/>
            <a:ext cx="1600200" cy="1600200"/>
          </a:xfrm>
          <a:prstGeom prst="rect">
            <a:avLst/>
          </a:prstGeom>
          <a:noFill/>
          <a:ln w="9525">
            <a:noFill/>
            <a:miter lim="800000"/>
            <a:headEnd/>
            <a:tailEnd/>
          </a:ln>
        </p:spPr>
      </p:pic>
      <p:pic>
        <p:nvPicPr>
          <p:cNvPr id="14342" name="Picture 2"/>
          <p:cNvPicPr>
            <a:picLocks noChangeAspect="1" noChangeArrowheads="1"/>
          </p:cNvPicPr>
          <p:nvPr/>
        </p:nvPicPr>
        <p:blipFill>
          <a:blip r:embed="rId4" cstate="print"/>
          <a:srcRect/>
          <a:stretch>
            <a:fillRect/>
          </a:stretch>
        </p:blipFill>
        <p:spPr bwMode="auto">
          <a:xfrm>
            <a:off x="7620000" y="1295400"/>
            <a:ext cx="1371600" cy="1371600"/>
          </a:xfrm>
          <a:prstGeom prst="rect">
            <a:avLst/>
          </a:prstGeom>
          <a:noFill/>
          <a:ln w="9525">
            <a:noFill/>
            <a:miter lim="800000"/>
            <a:headEnd/>
            <a:tailEnd/>
          </a:ln>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685800" y="1142998"/>
          <a:ext cx="8077200" cy="5567921"/>
        </p:xfrm>
        <a:graphic>
          <a:graphicData uri="http://schemas.openxmlformats.org/drawingml/2006/table">
            <a:tbl>
              <a:tblPr/>
              <a:tblGrid>
                <a:gridCol w="421419"/>
                <a:gridCol w="3230880"/>
                <a:gridCol w="2302047"/>
                <a:gridCol w="2122854"/>
              </a:tblGrid>
              <a:tr h="3319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a:ln>
                            <a:noFill/>
                          </a:ln>
                          <a:solidFill>
                            <a:schemeClr val="bg1"/>
                          </a:solidFill>
                          <a:effectLst/>
                          <a:latin typeface="Times New Roman" pitchFamily="-111" charset="0"/>
                          <a:ea typeface="MS PGothic" pitchFamily="34" charset="-128"/>
                          <a:cs typeface="MS PGothic" pitchFamily="34" charset="-128"/>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smtClean="0">
                          <a:ln>
                            <a:noFill/>
                          </a:ln>
                          <a:solidFill>
                            <a:srgbClr val="FFFFFF"/>
                          </a:solidFill>
                          <a:effectLst/>
                          <a:latin typeface="+mj-lt"/>
                          <a:ea typeface="MS PGothic" pitchFamily="34" charset="-128"/>
                          <a:cs typeface="MS PGothic" pitchFamily="34" charset="-128"/>
                        </a:rPr>
                        <a:t>Activities</a:t>
                      </a:r>
                      <a:endParaRPr kumimoji="1" lang="en-US" sz="1400" b="1" i="0" u="none" strike="noStrike" cap="none" normalizeH="0" baseline="0" dirty="0">
                        <a:ln>
                          <a:noFill/>
                        </a:ln>
                        <a:solidFill>
                          <a:srgbClr val="FFFFFF"/>
                        </a:solidFill>
                        <a:effectLst/>
                        <a:latin typeface="+mj-lt"/>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FFFFFF"/>
                          </a:solidFill>
                          <a:effectLst/>
                          <a:latin typeface="Calibri" pitchFamily="-111" charset="0"/>
                          <a:ea typeface="MS PGothic" pitchFamily="34" charset="-128"/>
                          <a:cs typeface="MS PGothic" pitchFamily="34" charset="-128"/>
                        </a:rPr>
                        <a:t>Construct</a:t>
                      </a:r>
                      <a:endParaRPr kumimoji="0" lang="en-US" sz="1400" b="1" i="0" u="none" strike="noStrike" kern="1200" cap="none" normalizeH="0" baseline="0" dirty="0">
                        <a:ln>
                          <a:noFill/>
                        </a:ln>
                        <a:solidFill>
                          <a:srgbClr val="FFFFFF"/>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Calibri" pitchFamily="-111" charset="0"/>
                          <a:ea typeface="MS PGothic" pitchFamily="34" charset="-128"/>
                          <a:cs typeface="MS PGothic" pitchFamily="34" charset="-128"/>
                        </a:rPr>
                        <a:t>Tools</a:t>
                      </a:r>
                      <a:endParaRPr kumimoji="0" lang="en-US" sz="1400" b="1" i="0" u="none" strike="noStrike" cap="none" normalizeH="0" baseline="0" dirty="0">
                        <a:ln>
                          <a:noFill/>
                        </a:ln>
                        <a:solidFill>
                          <a:srgbClr val="FFFFFF"/>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64388">
                <a:tc gridSpan="4">
                  <a:txBody>
                    <a:bodyPr/>
                    <a:lstStyle/>
                    <a:p>
                      <a:r>
                        <a:rPr kumimoji="0" lang="en-US" sz="1400" b="1" i="0" u="none" strike="noStrike" cap="none" normalizeH="0" baseline="0" dirty="0" smtClean="0">
                          <a:ln>
                            <a:noFill/>
                          </a:ln>
                          <a:solidFill>
                            <a:srgbClr val="000000"/>
                          </a:solidFill>
                          <a:effectLst/>
                          <a:latin typeface="Calibri" pitchFamily="-111" charset="0"/>
                          <a:ea typeface="MS PGothic" pitchFamily="34" charset="-128"/>
                          <a:cs typeface="MS PGothic" pitchFamily="34" charset="-128"/>
                        </a:rPr>
                        <a:t>Guiding Questions: </a:t>
                      </a:r>
                      <a:r>
                        <a:rPr lang="en-US" sz="1400" kern="1200" dirty="0" smtClean="0">
                          <a:solidFill>
                            <a:schemeClr val="tx1"/>
                          </a:solidFill>
                          <a:latin typeface="+mn-lt"/>
                          <a:ea typeface="+mn-ea"/>
                          <a:cs typeface="+mn-cs"/>
                        </a:rPr>
                        <a:t>Why is it important to have standardized measurements?</a:t>
                      </a:r>
                      <a:r>
                        <a:rPr lang="en-US" sz="1400" kern="1200" baseline="0" dirty="0" smtClean="0">
                          <a:solidFill>
                            <a:schemeClr val="tx1"/>
                          </a:solidFill>
                          <a:latin typeface="+mn-lt"/>
                          <a:ea typeface="+mn-ea"/>
                          <a:cs typeface="+mn-cs"/>
                        </a:rPr>
                        <a:t>  </a:t>
                      </a:r>
                      <a:r>
                        <a:rPr lang="en-US" sz="1400" kern="1200" dirty="0" smtClean="0">
                          <a:solidFill>
                            <a:schemeClr val="tx1"/>
                          </a:solidFill>
                          <a:latin typeface="+mn-lt"/>
                          <a:ea typeface="+mn-ea"/>
                          <a:cs typeface="+mn-cs"/>
                        </a:rPr>
                        <a:t>How can measurement and spatial relation skills be applied to principals of navigation?</a:t>
                      </a:r>
                      <a:r>
                        <a:rPr lang="en-US" sz="1400" dirty="0" smtClean="0"/>
                        <a:t> </a:t>
                      </a:r>
                      <a:endParaRPr kumimoji="0" lang="en-US" sz="1400" b="1"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r>
              <a:tr h="5514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Read “How </a:t>
                      </a:r>
                      <a:r>
                        <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Big Is a Foot</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Think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about the problem and how it was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solved.</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Active Participation</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Discussion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forum;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reflection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journal</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967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Participate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in discussion of the book and reach consensus about the importance of standardizing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measurement.</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Collaboration and Community Building</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Web conference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tool (</a:t>
                      </a:r>
                      <a:r>
                        <a:rPr kumimoji="1" lang="en-US" sz="1400" b="1" i="1" u="none" strike="noStrike" cap="none" normalizeH="0" baseline="0" dirty="0" err="1" smtClean="0">
                          <a:ln>
                            <a:noFill/>
                          </a:ln>
                          <a:solidFill>
                            <a:schemeClr val="tx1"/>
                          </a:solidFill>
                          <a:effectLst/>
                          <a:latin typeface="Times New Roman" pitchFamily="-111" charset="0"/>
                          <a:ea typeface="MS PGothic" pitchFamily="34" charset="-128"/>
                          <a:cs typeface="MS PGothic" pitchFamily="34" charset="-128"/>
                        </a:rPr>
                        <a:t>LiveLesson</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r>
                        <a:rPr kumimoji="1" lang="en-US" sz="1400" b="1"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polling and live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chat</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4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Problem solve how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to use the measurement tools in the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lesson. </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21</a:t>
                      </a:r>
                      <a:r>
                        <a:rPr kumimoji="1" lang="en-US" sz="1400" b="0" i="1" u="none" strike="noStrike" cap="none" normalizeH="0" baseline="30000" dirty="0">
                          <a:ln>
                            <a:noFill/>
                          </a:ln>
                          <a:solidFill>
                            <a:schemeClr val="tx1"/>
                          </a:solidFill>
                          <a:effectLst/>
                          <a:latin typeface="Times New Roman" pitchFamily="-111" charset="0"/>
                          <a:ea typeface="MS PGothic" pitchFamily="34" charset="-128"/>
                          <a:cs typeface="MS PGothic" pitchFamily="34" charset="-128"/>
                        </a:rPr>
                        <a:t>st</a:t>
                      </a: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 Century Skills</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kern="1200" cap="none" normalizeH="0" baseline="0" dirty="0" smtClean="0">
                          <a:ln>
                            <a:noFill/>
                          </a:ln>
                          <a:solidFill>
                            <a:schemeClr val="tx1"/>
                          </a:solidFill>
                          <a:effectLst/>
                          <a:latin typeface="Times New Roman" pitchFamily="-111" charset="0"/>
                          <a:ea typeface="MS PGothic" pitchFamily="34" charset="-128"/>
                          <a:cs typeface="MS PGothic" pitchFamily="34" charset="-128"/>
                        </a:rPr>
                        <a:t>Instructional software (</a:t>
                      </a:r>
                      <a:r>
                        <a:rPr kumimoji="1" lang="en-US" sz="1400" b="1" i="1" u="none" strike="noStrike" cap="none" normalizeH="0" baseline="0" dirty="0" err="1" smtClean="0">
                          <a:ln>
                            <a:noFill/>
                          </a:ln>
                          <a:solidFill>
                            <a:schemeClr val="tx1"/>
                          </a:solidFill>
                          <a:effectLst/>
                          <a:latin typeface="Times New Roman" pitchFamily="-111" charset="0"/>
                          <a:ea typeface="MS PGothic" pitchFamily="34" charset="-128"/>
                          <a:cs typeface="MS PGothic" pitchFamily="34" charset="-128"/>
                        </a:rPr>
                        <a:t>Teachlet</a:t>
                      </a:r>
                      <a:r>
                        <a:rPr kumimoji="1" lang="en-US" sz="1400" b="1"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endParaRPr kumimoji="1" lang="en-US" sz="1400" b="0" i="0" u="none" strike="noStrike" kern="1200"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4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Read “Mapping </a:t>
                      </a:r>
                      <a:r>
                        <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Penny’s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World” to learn how to construct maps to gain information about the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environment.</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Active Participation</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Discussion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forum; reflection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journal</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64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Discuss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ways measurement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is used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to construct</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maps through modeling and prompting.</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Learner Autonomy</a:t>
                      </a:r>
                      <a:endPar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Web conferencing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tool (</a:t>
                      </a:r>
                      <a:r>
                        <a:rPr kumimoji="1" lang="en-US" sz="1400" b="1" i="1" u="none" strike="noStrike" cap="none" normalizeH="0" baseline="0" dirty="0" err="1" smtClean="0">
                          <a:ln>
                            <a:noFill/>
                          </a:ln>
                          <a:solidFill>
                            <a:schemeClr val="tx1"/>
                          </a:solidFill>
                          <a:effectLst/>
                          <a:latin typeface="Times New Roman" pitchFamily="-111" charset="0"/>
                          <a:ea typeface="MS PGothic" pitchFamily="34" charset="-128"/>
                          <a:cs typeface="MS PGothic" pitchFamily="34" charset="-128"/>
                        </a:rPr>
                        <a:t>LiveLesson</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r>
                        <a:rPr kumimoji="1" lang="en-US" sz="1400" b="1"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64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rPr>
                        <a:t>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Create a Rough Map Sketch</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using spatial skills and map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elements.</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a:ln>
                            <a:noFill/>
                          </a:ln>
                          <a:solidFill>
                            <a:schemeClr val="tx1"/>
                          </a:solidFill>
                          <a:effectLst/>
                          <a:latin typeface="Times New Roman" pitchFamily="-111" charset="0"/>
                          <a:ea typeface="MS PGothic" pitchFamily="34" charset="-128"/>
                          <a:cs typeface="MS PGothic" pitchFamily="34" charset="-128"/>
                        </a:rPr>
                        <a:t>Active Participation</a:t>
                      </a:r>
                      <a:r>
                        <a:rPr kumimoji="1" lang="en-US" sz="1400" b="0" i="0" u="none" strike="noStrike" cap="none" normalizeH="0" baseline="0">
                          <a:ln>
                            <a:noFill/>
                          </a:ln>
                          <a:solidFill>
                            <a:schemeClr val="tx1"/>
                          </a:solidFill>
                          <a:effectLst/>
                          <a:latin typeface="Times New Roman" pitchFamily="-111" charset="0"/>
                          <a:ea typeface="MS PGothic" pitchFamily="34" charset="-128"/>
                          <a:cs typeface="MS PGothic" pitchFamily="34" charset="-128"/>
                        </a:rPr>
                        <a:t>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Digital drawing tool, fax, snail mail</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64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111" charset="0"/>
                          <a:ea typeface="MS PGothic" pitchFamily="34" charset="-128"/>
                          <a:cs typeface="MS PGothic" pitchFamily="34" charset="-128"/>
                        </a:rPr>
                        <a:t>9</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Demonstrate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learning through creation of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map. </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Authentic Assessments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Web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conference tool (</a:t>
                      </a:r>
                      <a:r>
                        <a:rPr kumimoji="1" lang="en-US" sz="1400" b="1" i="1" u="none" strike="noStrike" cap="none" normalizeH="0" baseline="0" dirty="0" err="1" smtClean="0">
                          <a:ln>
                            <a:noFill/>
                          </a:ln>
                          <a:solidFill>
                            <a:schemeClr val="tx1"/>
                          </a:solidFill>
                          <a:effectLst/>
                          <a:latin typeface="Times New Roman" pitchFamily="-111" charset="0"/>
                          <a:ea typeface="MS PGothic" pitchFamily="34" charset="-128"/>
                          <a:cs typeface="MS PGothic" pitchFamily="34" charset="-128"/>
                        </a:rPr>
                        <a:t>LiveLesson</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r>
                        <a:rPr kumimoji="1" lang="en-US" sz="1400" b="1"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presentation tool; rubric</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5" name="Title 4"/>
          <p:cNvSpPr>
            <a:spLocks noGrp="1"/>
          </p:cNvSpPr>
          <p:nvPr>
            <p:ph type="title"/>
          </p:nvPr>
        </p:nvSpPr>
        <p:spPr/>
        <p:txBody>
          <a:bodyPr/>
          <a:lstStyle/>
          <a:p>
            <a:r>
              <a:rPr lang="en-US" dirty="0" smtClean="0"/>
              <a:t>Map It Lesson Chart</a:t>
            </a:r>
            <a:endParaRPr lang="en-US" dirty="0"/>
          </a:p>
        </p:txBody>
      </p:sp>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61" name="Rectangle 3"/>
          <p:cNvSpPr>
            <a:spLocks noGrp="1" noChangeArrowheads="1"/>
          </p:cNvSpPr>
          <p:nvPr>
            <p:ph type="body" idx="4294967295"/>
          </p:nvPr>
        </p:nvSpPr>
        <p:spPr>
          <a:xfrm>
            <a:off x="1143000" y="2590800"/>
            <a:ext cx="6019800" cy="3886200"/>
          </a:xfrm>
        </p:spPr>
        <p:txBody>
          <a:bodyPr/>
          <a:lstStyle/>
          <a:p>
            <a:pPr>
              <a:buNone/>
            </a:pPr>
            <a:endParaRPr lang="en-US" sz="2000" i="1" dirty="0" smtClean="0"/>
          </a:p>
          <a:p>
            <a:pPr>
              <a:buFont typeface="Wingdings" pitchFamily="-111" charset="2"/>
              <a:buNone/>
            </a:pPr>
            <a:endParaRPr lang="en-US" b="1" dirty="0"/>
          </a:p>
          <a:p>
            <a:endParaRPr lang="en-US" dirty="0"/>
          </a:p>
        </p:txBody>
      </p:sp>
      <p:pic>
        <p:nvPicPr>
          <p:cNvPr id="11" name="Picture 6"/>
          <p:cNvPicPr>
            <a:picLocks noChangeAspect="1" noChangeArrowheads="1"/>
          </p:cNvPicPr>
          <p:nvPr/>
        </p:nvPicPr>
        <p:blipFill>
          <a:blip r:embed="rId3" cstate="print"/>
          <a:srcRect/>
          <a:stretch>
            <a:fillRect/>
          </a:stretch>
        </p:blipFill>
        <p:spPr bwMode="auto">
          <a:xfrm>
            <a:off x="3581400" y="533400"/>
            <a:ext cx="4863076" cy="3200400"/>
          </a:xfrm>
          <a:prstGeom prst="rect">
            <a:avLst/>
          </a:prstGeom>
          <a:noFill/>
          <a:ln w="28575">
            <a:solidFill>
              <a:srgbClr val="336600"/>
            </a:solidFill>
            <a:miter lim="800000"/>
            <a:headEnd/>
            <a:tailEnd/>
          </a:ln>
          <a:effectLst>
            <a:outerShdw blurRad="50800" dist="38100" dir="2700000" algn="tl" rotWithShape="0">
              <a:srgbClr val="000000">
                <a:alpha val="43000"/>
              </a:srgbClr>
            </a:outerShdw>
          </a:effectLst>
        </p:spPr>
      </p:pic>
      <p:pic>
        <p:nvPicPr>
          <p:cNvPr id="14" name="Picture 13" descr="AppScreenshotEN.jpg"/>
          <p:cNvPicPr>
            <a:picLocks noChangeAspect="1"/>
          </p:cNvPicPr>
          <p:nvPr/>
        </p:nvPicPr>
        <p:blipFill>
          <a:blip r:embed="rId4"/>
          <a:stretch>
            <a:fillRect/>
          </a:stretch>
        </p:blipFill>
        <p:spPr>
          <a:xfrm>
            <a:off x="838200" y="2971800"/>
            <a:ext cx="4800600" cy="3575619"/>
          </a:xfrm>
          <a:prstGeom prst="rect">
            <a:avLst/>
          </a:prstGeom>
          <a:effectLst>
            <a:outerShdw blurRad="50800" dist="38100" dir="2700000" algn="tl" rotWithShape="0">
              <a:srgbClr val="000000">
                <a:alpha val="43000"/>
              </a:srgbClr>
            </a:outerShdw>
          </a:effectLst>
        </p:spPr>
      </p:pic>
      <p:pic>
        <p:nvPicPr>
          <p:cNvPr id="19464" name="Picture 2"/>
          <p:cNvPicPr>
            <a:picLocks noChangeAspect="1" noChangeArrowheads="1"/>
          </p:cNvPicPr>
          <p:nvPr/>
        </p:nvPicPr>
        <p:blipFill>
          <a:blip r:embed="rId5" cstate="print"/>
          <a:srcRect/>
          <a:stretch>
            <a:fillRect/>
          </a:stretch>
        </p:blipFill>
        <p:spPr bwMode="auto">
          <a:xfrm>
            <a:off x="457200" y="304800"/>
            <a:ext cx="2286000" cy="2286000"/>
          </a:xfrm>
          <a:prstGeom prst="rect">
            <a:avLst/>
          </a:prstGeom>
          <a:noFill/>
          <a:ln w="9525">
            <a:noFill/>
            <a:miter lim="800000"/>
            <a:headEnd/>
            <a:tailEnd/>
          </a:ln>
          <a:effectLst/>
        </p:spPr>
      </p:pic>
      <p:pic>
        <p:nvPicPr>
          <p:cNvPr id="15" name="Picture 14" descr="edublog.png"/>
          <p:cNvPicPr>
            <a:picLocks noChangeAspect="1"/>
          </p:cNvPicPr>
          <p:nvPr/>
        </p:nvPicPr>
        <p:blipFill>
          <a:blip r:embed="rId6"/>
          <a:stretch>
            <a:fillRect/>
          </a:stretch>
        </p:blipFill>
        <p:spPr>
          <a:xfrm>
            <a:off x="5816600" y="4419600"/>
            <a:ext cx="3327400" cy="1282700"/>
          </a:xfrm>
          <a:prstGeom prst="rect">
            <a:avLst/>
          </a:prstGeom>
        </p:spPr>
      </p:pic>
    </p:spTree>
  </p:cSld>
  <p:clrMapOvr>
    <a:masterClrMapping/>
  </p:clrMapOvr>
  <p:transition>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9" name="Rectangle 2"/>
          <p:cNvSpPr>
            <a:spLocks noGrp="1" noChangeArrowheads="1"/>
          </p:cNvSpPr>
          <p:nvPr>
            <p:ph type="title" idx="4294967295"/>
          </p:nvPr>
        </p:nvSpPr>
        <p:spPr>
          <a:xfrm>
            <a:off x="304800" y="501650"/>
            <a:ext cx="7467600" cy="641350"/>
          </a:xfrm>
        </p:spPr>
        <p:txBody>
          <a:bodyPr rtlCol="0">
            <a:normAutofit/>
          </a:bodyPr>
          <a:lstStyle/>
          <a:p>
            <a:pPr fontAlgn="auto">
              <a:spcAft>
                <a:spcPts val="0"/>
              </a:spcAft>
              <a:defRPr/>
            </a:pPr>
            <a:r>
              <a:rPr lang="en-US" dirty="0" smtClean="0"/>
              <a:t>  Message  Board Responses</a:t>
            </a:r>
          </a:p>
        </p:txBody>
      </p:sp>
      <p:sp>
        <p:nvSpPr>
          <p:cNvPr id="116740" name="Rectangle 7"/>
          <p:cNvSpPr>
            <a:spLocks noGrp="1" noChangeArrowheads="1"/>
          </p:cNvSpPr>
          <p:nvPr>
            <p:ph idx="4294967295"/>
          </p:nvPr>
        </p:nvSpPr>
        <p:spPr>
          <a:xfrm>
            <a:off x="457200" y="2133600"/>
            <a:ext cx="8305800" cy="4800600"/>
          </a:xfrm>
        </p:spPr>
        <p:txBody>
          <a:bodyPr>
            <a:normAutofit/>
          </a:bodyPr>
          <a:lstStyle/>
          <a:p>
            <a:pPr>
              <a:lnSpc>
                <a:spcPct val="80000"/>
              </a:lnSpc>
              <a:buFont typeface="Wingdings" pitchFamily="-111" charset="2"/>
              <a:buNone/>
            </a:pPr>
            <a:r>
              <a:rPr lang="en-US" sz="1600" dirty="0" smtClean="0">
                <a:hlinkClick r:id="rId3"/>
              </a:rPr>
              <a:t>Message </a:t>
            </a:r>
            <a:r>
              <a:rPr lang="en-US" sz="1600" dirty="0">
                <a:hlinkClick r:id="rId3"/>
              </a:rPr>
              <a:t>Boards</a:t>
            </a:r>
            <a:r>
              <a:rPr lang="en-US" sz="1600" dirty="0"/>
              <a:t> &gt; </a:t>
            </a:r>
            <a:r>
              <a:rPr lang="en-US" sz="1600" dirty="0">
                <a:hlinkClick r:id="rId4"/>
              </a:rPr>
              <a:t>Colorado CA Schoolhouse</a:t>
            </a:r>
            <a:r>
              <a:rPr lang="en-US" sz="1600" dirty="0"/>
              <a:t> &gt; </a:t>
            </a:r>
            <a:r>
              <a:rPr lang="en-US" sz="1600" dirty="0">
                <a:hlinkClick r:id="rId5"/>
              </a:rPr>
              <a:t>Teacher Message Boards</a:t>
            </a:r>
            <a:r>
              <a:rPr lang="en-US" sz="1600" dirty="0"/>
              <a:t>:</a:t>
            </a:r>
            <a:r>
              <a:rPr lang="en-US" sz="1600" dirty="0" smtClean="0"/>
              <a:t> </a:t>
            </a:r>
          </a:p>
          <a:p>
            <a:pPr>
              <a:lnSpc>
                <a:spcPct val="80000"/>
              </a:lnSpc>
              <a:buFont typeface="Wingdings" pitchFamily="-111" charset="2"/>
              <a:buNone/>
            </a:pPr>
            <a:r>
              <a:rPr lang="en-US" sz="1600" dirty="0" smtClean="0"/>
              <a:t>How </a:t>
            </a:r>
            <a:r>
              <a:rPr lang="en-US" sz="1600" dirty="0"/>
              <a:t>Big is a Foot?</a:t>
            </a:r>
          </a:p>
          <a:p>
            <a:pPr>
              <a:lnSpc>
                <a:spcPct val="80000"/>
              </a:lnSpc>
            </a:pPr>
            <a:r>
              <a:rPr lang="en-US" sz="1600" dirty="0"/>
              <a:t>2/21/2006 5:57 PM </a:t>
            </a:r>
            <a:r>
              <a:rPr lang="en-US" sz="1600" dirty="0">
                <a:hlinkClick r:id="rId6" tooltip="Send WebMail to Sandra Dutcher"/>
              </a:rPr>
              <a:t>Sandra </a:t>
            </a:r>
            <a:r>
              <a:rPr lang="en-US" sz="1600" dirty="0">
                <a:hlinkClick r:id="rId7" tooltip="Reply to this message."/>
              </a:rPr>
              <a:t>Reply</a:t>
            </a:r>
            <a:r>
              <a:rPr lang="en-US" sz="1600" dirty="0"/>
              <a:t> • </a:t>
            </a:r>
            <a:r>
              <a:rPr lang="en-US" sz="1600" dirty="0">
                <a:hlinkClick r:id="rId8" tooltip="Reply to and quote this message."/>
              </a:rPr>
              <a:t>Quote</a:t>
            </a:r>
            <a:r>
              <a:rPr lang="en-US" sz="1600" dirty="0"/>
              <a:t> • </a:t>
            </a:r>
            <a:r>
              <a:rPr lang="en-US" sz="1600" dirty="0">
                <a:hlinkClick r:id="rId9" tooltip="Edit this message."/>
              </a:rPr>
              <a:t>Edit</a:t>
            </a:r>
            <a:r>
              <a:rPr lang="en-US" sz="1600" dirty="0"/>
              <a:t> • </a:t>
            </a:r>
          </a:p>
          <a:p>
            <a:pPr>
              <a:lnSpc>
                <a:spcPct val="80000"/>
              </a:lnSpc>
              <a:buFont typeface="Wingdings" pitchFamily="-111" charset="2"/>
              <a:buNone/>
            </a:pPr>
            <a:r>
              <a:rPr lang="en-US" sz="1600" dirty="0"/>
              <a:t>	1. The guy that made it had small feet. The King had large feet. </a:t>
            </a:r>
            <a:br>
              <a:rPr lang="en-US" sz="1600" dirty="0"/>
            </a:br>
            <a:r>
              <a:rPr lang="en-US" sz="1600" dirty="0"/>
              <a:t>2. Because they didn't measure with the King's feet.</a:t>
            </a:r>
            <a:br>
              <a:rPr lang="en-US" sz="1600" dirty="0"/>
            </a:br>
            <a:r>
              <a:rPr lang="en-US" sz="1600" dirty="0"/>
              <a:t>3. They used a mold of the King's foot.</a:t>
            </a:r>
            <a:br>
              <a:rPr lang="en-US" sz="1600" dirty="0"/>
            </a:br>
            <a:r>
              <a:rPr lang="en-US" sz="1600" dirty="0"/>
              <a:t>4. 12"</a:t>
            </a:r>
            <a:br>
              <a:rPr lang="en-US" sz="1600" dirty="0"/>
            </a:br>
            <a:r>
              <a:rPr lang="en-US" sz="1600" dirty="0"/>
              <a:t>5. A ruler. Alex </a:t>
            </a:r>
          </a:p>
          <a:p>
            <a:pPr>
              <a:lnSpc>
                <a:spcPct val="80000"/>
              </a:lnSpc>
            </a:pPr>
            <a:r>
              <a:rPr lang="en-US" sz="1600" dirty="0"/>
              <a:t>5/2/2006 3:01 PM </a:t>
            </a:r>
            <a:r>
              <a:rPr lang="en-US" sz="1600" dirty="0">
                <a:hlinkClick r:id="rId10" tooltip="Send WebMail to Ryan Snow"/>
              </a:rPr>
              <a:t>Ryan </a:t>
            </a:r>
            <a:r>
              <a:rPr lang="en-US" sz="1600" dirty="0">
                <a:hlinkClick r:id="rId11" tooltip="Reply to this message."/>
              </a:rPr>
              <a:t>Reply</a:t>
            </a:r>
            <a:r>
              <a:rPr lang="en-US" sz="1600" dirty="0"/>
              <a:t> • </a:t>
            </a:r>
            <a:r>
              <a:rPr lang="en-US" sz="1600" dirty="0">
                <a:hlinkClick r:id="rId12" tooltip="Reply to and quote this message."/>
              </a:rPr>
              <a:t>Quote</a:t>
            </a:r>
            <a:r>
              <a:rPr lang="en-US" sz="1600" dirty="0"/>
              <a:t> • </a:t>
            </a:r>
            <a:r>
              <a:rPr lang="en-US" sz="1600" dirty="0">
                <a:hlinkClick r:id="rId13" tooltip="Edit this message."/>
              </a:rPr>
              <a:t>Edit</a:t>
            </a:r>
            <a:r>
              <a:rPr lang="en-US" sz="1600" dirty="0"/>
              <a:t> • 1. The apprentice's feet were too small.2. They didn't have a yardstick.3. They made a copy of the king's foot.4. It was about one foot. It was about a foot on the yardstick picture.5. They use a yardstick. Ryan</a:t>
            </a:r>
          </a:p>
          <a:p>
            <a:pPr>
              <a:lnSpc>
                <a:spcPct val="80000"/>
              </a:lnSpc>
            </a:pPr>
            <a:r>
              <a:rPr lang="en-US" sz="1600" dirty="0"/>
              <a:t>5/2/2006 3:05 PM </a:t>
            </a:r>
            <a:r>
              <a:rPr lang="en-US" sz="1600" dirty="0">
                <a:hlinkClick r:id="rId14" tooltip="Send WebMail to Ethan Snow"/>
              </a:rPr>
              <a:t>Ethan </a:t>
            </a:r>
            <a:r>
              <a:rPr lang="en-US" sz="1600" dirty="0">
                <a:hlinkClick r:id="rId15" tooltip="Reply to this message."/>
              </a:rPr>
              <a:t>Reply</a:t>
            </a:r>
            <a:r>
              <a:rPr lang="en-US" sz="1600" dirty="0"/>
              <a:t> • </a:t>
            </a:r>
            <a:r>
              <a:rPr lang="en-US" sz="1600" dirty="0">
                <a:hlinkClick r:id="rId16" tooltip="Reply to and quote this message."/>
              </a:rPr>
              <a:t>Quote</a:t>
            </a:r>
            <a:r>
              <a:rPr lang="en-US" sz="1600" dirty="0"/>
              <a:t> • </a:t>
            </a:r>
            <a:r>
              <a:rPr lang="en-US" sz="1600" dirty="0">
                <a:hlinkClick r:id="rId17" tooltip="Edit this message."/>
              </a:rPr>
              <a:t>Edit</a:t>
            </a:r>
            <a:r>
              <a:rPr lang="en-US" sz="1600" dirty="0"/>
              <a:t> • 1. The apprentice's feet were smaller than the king's feet.2. They didn't have any standard units of measuring.3. When the apprentice realized that the king's feet were bigger than his, a sculptor got a marble copy of the king's foot for the apprentice to use.4. It was obviously a foot. That's where they got the standard unit of measure, the foot.5. They use units of measuring such as yards, inches, and feet. Ethan</a:t>
            </a:r>
          </a:p>
        </p:txBody>
      </p:sp>
      <p:sp>
        <p:nvSpPr>
          <p:cNvPr id="20485"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prstTxWarp prst="textNoShape">
              <a:avLst/>
            </a:prstTxWarp>
            <a:spAutoFit/>
          </a:bodyPr>
          <a:lstStyle/>
          <a:p>
            <a:endParaRPr lang="en-US">
              <a:latin typeface="Calibri" pitchFamily="-111" charset="0"/>
            </a:endParaRPr>
          </a:p>
        </p:txBody>
      </p:sp>
      <p:grpSp>
        <p:nvGrpSpPr>
          <p:cNvPr id="2" name="Group 9"/>
          <p:cNvGrpSpPr/>
          <p:nvPr/>
        </p:nvGrpSpPr>
        <p:grpSpPr>
          <a:xfrm>
            <a:off x="7467600" y="228600"/>
            <a:ext cx="1563624" cy="1996461"/>
            <a:chOff x="3790188" y="2430769"/>
            <a:chExt cx="1563624" cy="1996461"/>
          </a:xfrm>
        </p:grpSpPr>
        <p:sp>
          <p:nvSpPr>
            <p:cNvPr id="11" name="Left Arrow 10"/>
            <p:cNvSpPr/>
            <p:nvPr/>
          </p:nvSpPr>
          <p:spPr>
            <a:xfrm rot="17700000">
              <a:off x="3548857" y="3473489"/>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6"/>
            <p:cNvGrpSpPr/>
            <p:nvPr/>
          </p:nvGrpSpPr>
          <p:grpSpPr>
            <a:xfrm>
              <a:off x="3790188" y="2430769"/>
              <a:ext cx="1563624" cy="1250899"/>
              <a:chOff x="3257257" y="245117"/>
              <a:chExt cx="1563624" cy="1250899"/>
            </a:xfrm>
          </p:grpSpPr>
          <p:sp>
            <p:nvSpPr>
              <p:cNvPr id="13" name="Rounded Rectangle 12"/>
              <p:cNvSpPr/>
              <p:nvPr/>
            </p:nvSpPr>
            <p:spPr>
              <a:xfrm>
                <a:off x="3257257" y="245117"/>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4" name="Rounded Rectangle 5"/>
              <p:cNvSpPr/>
              <p:nvPr/>
            </p:nvSpPr>
            <p:spPr>
              <a:xfrm>
                <a:off x="3293895" y="281755"/>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t>Collaboration and Community Building</a:t>
                </a:r>
                <a:endParaRPr lang="en-US" sz="1900" kern="1200" dirty="0"/>
              </a:p>
            </p:txBody>
          </p:sp>
        </p:grpSp>
      </p:gr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609600"/>
            <a:ext cx="7467600" cy="549275"/>
          </a:xfrm>
        </p:spPr>
        <p:txBody>
          <a:bodyPr rtlCol="0">
            <a:normAutofit/>
          </a:bodyPr>
          <a:lstStyle/>
          <a:p>
            <a:pPr fontAlgn="auto">
              <a:spcAft>
                <a:spcPts val="0"/>
              </a:spcAft>
              <a:defRPr/>
            </a:pPr>
            <a:r>
              <a:rPr lang="en-US" dirty="0" smtClean="0"/>
              <a:t>From Theory to Practice</a:t>
            </a:r>
          </a:p>
        </p:txBody>
      </p:sp>
      <p:pic>
        <p:nvPicPr>
          <p:cNvPr id="10243" name="Picture 5" descr="C:\Documents and Settings\Barbara\Local Settings\Temporary Internet Files\Content.IE5\C1OE6W4L\MPj04308400000[1].jpg"/>
          <p:cNvPicPr>
            <a:picLocks noGrp="1" noChangeAspect="1" noChangeArrowheads="1"/>
          </p:cNvPicPr>
          <p:nvPr>
            <p:ph idx="4294967295"/>
          </p:nvPr>
        </p:nvPicPr>
        <p:blipFill>
          <a:blip r:embed="rId2" cstate="print"/>
          <a:srcRect t="15565" b="15565"/>
          <a:stretch>
            <a:fillRect/>
          </a:stretch>
        </p:blipFill>
        <p:spPr>
          <a:xfrm>
            <a:off x="838200" y="1981200"/>
            <a:ext cx="7315200" cy="3708400"/>
          </a:xfrm>
          <a:ln w="28575">
            <a:solidFill>
              <a:srgbClr val="336600"/>
            </a:solidFill>
          </a:ln>
        </p:spPr>
      </p:pic>
    </p:spTree>
  </p:cSld>
  <p:clrMapOvr>
    <a:masterClrMapping/>
  </p:clrMapOvr>
  <p:transition>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6" name="Rectangle 2"/>
          <p:cNvSpPr>
            <a:spLocks noGrp="1" noChangeArrowheads="1"/>
          </p:cNvSpPr>
          <p:nvPr>
            <p:ph type="title" idx="4294967295"/>
          </p:nvPr>
        </p:nvSpPr>
        <p:spPr>
          <a:xfrm>
            <a:off x="762000" y="381000"/>
            <a:ext cx="6248400" cy="685800"/>
          </a:xfrm>
        </p:spPr>
        <p:txBody>
          <a:bodyPr rtlCol="0">
            <a:normAutofit/>
          </a:bodyPr>
          <a:lstStyle/>
          <a:p>
            <a:pPr algn="l" fontAlgn="auto">
              <a:spcAft>
                <a:spcPts val="0"/>
              </a:spcAft>
              <a:defRPr/>
            </a:pPr>
            <a:r>
              <a:rPr lang="en-US" dirty="0" smtClean="0"/>
              <a:t>Sample Benchmark Projects</a:t>
            </a:r>
          </a:p>
        </p:txBody>
      </p:sp>
      <p:grpSp>
        <p:nvGrpSpPr>
          <p:cNvPr id="2" name="Group 6"/>
          <p:cNvGrpSpPr/>
          <p:nvPr/>
        </p:nvGrpSpPr>
        <p:grpSpPr>
          <a:xfrm>
            <a:off x="6629400" y="457200"/>
            <a:ext cx="2195701" cy="1250899"/>
            <a:chOff x="3474150" y="2803550"/>
            <a:chExt cx="2195701" cy="1250899"/>
          </a:xfrm>
        </p:grpSpPr>
        <p:sp>
          <p:nvSpPr>
            <p:cNvPr id="8" name="Left Arrow 7"/>
            <p:cNvSpPr/>
            <p:nvPr/>
          </p:nvSpPr>
          <p:spPr>
            <a:xfrm rot="20700000">
              <a:off x="3474150" y="3380598"/>
              <a:ext cx="1438394" cy="46908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grpSp>
          <p:nvGrpSpPr>
            <p:cNvPr id="3" name="Group 7"/>
            <p:cNvGrpSpPr/>
            <p:nvPr/>
          </p:nvGrpSpPr>
          <p:grpSpPr>
            <a:xfrm>
              <a:off x="4106227" y="2803550"/>
              <a:ext cx="1563624" cy="1250899"/>
              <a:chOff x="4531352" y="1763524"/>
              <a:chExt cx="1563624" cy="1250899"/>
            </a:xfrm>
          </p:grpSpPr>
          <p:sp>
            <p:nvSpPr>
              <p:cNvPr id="10" name="Rounded Rectangle 9"/>
              <p:cNvSpPr/>
              <p:nvPr/>
            </p:nvSpPr>
            <p:spPr>
              <a:xfrm>
                <a:off x="4531352" y="1763524"/>
                <a:ext cx="1563624" cy="1250899"/>
              </a:xfrm>
              <a:prstGeom prst="roundRect">
                <a:avLst>
                  <a:gd name="adj" fmla="val 10000"/>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 name="Rounded Rectangle 5"/>
              <p:cNvSpPr/>
              <p:nvPr/>
            </p:nvSpPr>
            <p:spPr>
              <a:xfrm>
                <a:off x="4567990" y="1800162"/>
                <a:ext cx="1490348" cy="117762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6195" tIns="36195" rIns="36195" bIns="36195" numCol="1" spcCol="1270" anchor="ctr" anchorCtr="0">
                <a:noAutofit/>
              </a:bodyPr>
              <a:lstStyle/>
              <a:p>
                <a:pPr lvl="0" algn="ctr" defTabSz="844550">
                  <a:lnSpc>
                    <a:spcPct val="90000"/>
                  </a:lnSpc>
                  <a:spcBef>
                    <a:spcPct val="0"/>
                  </a:spcBef>
                  <a:spcAft>
                    <a:spcPct val="35000"/>
                  </a:spcAft>
                </a:pPr>
                <a:r>
                  <a:rPr lang="en-US" sz="1900" kern="1200" dirty="0" smtClean="0"/>
                  <a:t>Authentic Assessment</a:t>
                </a:r>
                <a:endParaRPr lang="en-US" sz="1900" kern="1200" dirty="0"/>
              </a:p>
            </p:txBody>
          </p:sp>
        </p:grpSp>
      </p:grpSp>
      <p:graphicFrame>
        <p:nvGraphicFramePr>
          <p:cNvPr id="118787" name="Object 3"/>
          <p:cNvGraphicFramePr>
            <a:graphicFrameLocks noChangeAspect="1"/>
          </p:cNvGraphicFramePr>
          <p:nvPr/>
        </p:nvGraphicFramePr>
        <p:xfrm>
          <a:off x="3505200" y="1905000"/>
          <a:ext cx="5384800" cy="4038600"/>
        </p:xfrm>
        <a:graphic>
          <a:graphicData uri="http://schemas.openxmlformats.org/presentationml/2006/ole">
            <p:oleObj spid="_x0000_s118787" name="Slide" r:id="rId4" imgW="5435600" imgH="4076700" progId="">
              <p:embed/>
            </p:oleObj>
          </a:graphicData>
        </a:graphic>
      </p:graphicFrame>
      <p:graphicFrame>
        <p:nvGraphicFramePr>
          <p:cNvPr id="118788" name="Object 3"/>
          <p:cNvGraphicFramePr>
            <a:graphicFrameLocks noChangeAspect="1"/>
          </p:cNvGraphicFramePr>
          <p:nvPr/>
        </p:nvGraphicFramePr>
        <p:xfrm>
          <a:off x="457200" y="3886200"/>
          <a:ext cx="2734448" cy="2057400"/>
        </p:xfrm>
        <a:graphic>
          <a:graphicData uri="http://schemas.openxmlformats.org/presentationml/2006/ole">
            <p:oleObj spid="_x0000_s118788" name="Slide" r:id="rId5" imgW="6184900" imgH="4635500" progId="">
              <p:embed/>
            </p:oleObj>
          </a:graphicData>
        </a:graphic>
      </p:graphicFrame>
    </p:spTree>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9" name="Slide Number Placeholder 3"/>
          <p:cNvSpPr txBox="1">
            <a:spLocks noGrp="1"/>
          </p:cNvSpPr>
          <p:nvPr/>
        </p:nvSpPr>
        <p:spPr bwMode="auto">
          <a:xfrm>
            <a:off x="457200" y="6356350"/>
            <a:ext cx="2133600" cy="365125"/>
          </a:xfrm>
          <a:prstGeom prst="rect">
            <a:avLst/>
          </a:prstGeom>
          <a:noFill/>
          <a:ln w="9525">
            <a:noFill/>
            <a:miter lim="800000"/>
            <a:headEnd/>
            <a:tailEnd/>
          </a:ln>
        </p:spPr>
        <p:txBody>
          <a:bodyPr anchor="ctr">
            <a:prstTxWarp prst="textNoShape">
              <a:avLst/>
            </a:prstTxWarp>
          </a:bodyPr>
          <a:lstStyle/>
          <a:p>
            <a:fld id="{996A808C-B966-2B4D-9C38-1257D4110A4C}" type="slidenum">
              <a:rPr lang="en-US" sz="1200">
                <a:solidFill>
                  <a:srgbClr val="898989"/>
                </a:solidFill>
                <a:latin typeface="Calibri" pitchFamily="-111" charset="0"/>
              </a:rPr>
              <a:pPr/>
              <a:t>51</a:t>
            </a:fld>
            <a:endParaRPr lang="en-US" sz="1200">
              <a:solidFill>
                <a:srgbClr val="898989"/>
              </a:solidFill>
              <a:latin typeface="Calibri" pitchFamily="-111" charset="0"/>
            </a:endParaRPr>
          </a:p>
        </p:txBody>
      </p:sp>
      <p:graphicFrame>
        <p:nvGraphicFramePr>
          <p:cNvPr id="4098" name="Object 3"/>
          <p:cNvGraphicFramePr>
            <a:graphicFrameLocks noChangeAspect="1"/>
          </p:cNvGraphicFramePr>
          <p:nvPr>
            <p:ph idx="4294967295"/>
          </p:nvPr>
        </p:nvGraphicFramePr>
        <p:xfrm>
          <a:off x="533400" y="457200"/>
          <a:ext cx="4267200" cy="3643745"/>
        </p:xfrm>
        <a:graphic>
          <a:graphicData uri="http://schemas.openxmlformats.org/presentationml/2006/ole">
            <p:oleObj spid="_x0000_s124930" name="Slide" r:id="rId4" imgW="5435600" imgH="4076700" progId="">
              <p:embed/>
            </p:oleObj>
          </a:graphicData>
        </a:graphic>
      </p:graphicFrame>
      <p:pic>
        <p:nvPicPr>
          <p:cNvPr id="5" name="Picture 4"/>
          <p:cNvPicPr>
            <a:picLocks noChangeAspect="1" noChangeArrowheads="1"/>
          </p:cNvPicPr>
          <p:nvPr/>
        </p:nvPicPr>
        <p:blipFill>
          <a:blip r:embed="rId5" cstate="print"/>
          <a:srcRect/>
          <a:stretch>
            <a:fillRect/>
          </a:stretch>
        </p:blipFill>
        <p:spPr bwMode="auto">
          <a:xfrm>
            <a:off x="2895600" y="3352800"/>
            <a:ext cx="5929512" cy="3200400"/>
          </a:xfrm>
          <a:prstGeom prst="rect">
            <a:avLst/>
          </a:prstGeom>
          <a:noFill/>
          <a:ln w="28575">
            <a:solidFill>
              <a:srgbClr val="336600"/>
            </a:solidFill>
            <a:miter lim="800000"/>
            <a:headEnd/>
            <a:tailEnd/>
          </a:ln>
        </p:spPr>
      </p:pic>
    </p:spTree>
  </p:cSld>
  <p:clrMapOvr>
    <a:masterClrMapping/>
  </p:clrMapOvr>
  <p:transition>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554" name="Picture 5" descr="Katie G map"/>
          <p:cNvPicPr>
            <a:picLocks noGrp="1" noChangeAspect="1" noChangeArrowheads="1"/>
          </p:cNvPicPr>
          <p:nvPr>
            <p:ph idx="4294967295"/>
          </p:nvPr>
        </p:nvPicPr>
        <p:blipFill>
          <a:blip r:embed="rId3" cstate="print"/>
          <a:srcRect/>
          <a:stretch>
            <a:fillRect/>
          </a:stretch>
        </p:blipFill>
        <p:spPr>
          <a:xfrm>
            <a:off x="0" y="274638"/>
            <a:ext cx="6019800" cy="4614053"/>
          </a:xfrm>
        </p:spPr>
      </p:pic>
      <p:pic>
        <p:nvPicPr>
          <p:cNvPr id="23556" name="Picture 8" descr="Jacob W map"/>
          <p:cNvPicPr>
            <a:picLocks noChangeAspect="1" noChangeArrowheads="1"/>
          </p:cNvPicPr>
          <p:nvPr/>
        </p:nvPicPr>
        <p:blipFill>
          <a:blip r:embed="rId4" cstate="print"/>
          <a:srcRect/>
          <a:stretch>
            <a:fillRect/>
          </a:stretch>
        </p:blipFill>
        <p:spPr bwMode="auto">
          <a:xfrm>
            <a:off x="304800" y="1219200"/>
            <a:ext cx="6096000" cy="3601861"/>
          </a:xfrm>
          <a:prstGeom prst="rect">
            <a:avLst/>
          </a:prstGeom>
          <a:noFill/>
          <a:ln w="28575">
            <a:solidFill>
              <a:srgbClr val="336600"/>
            </a:solidFill>
            <a:miter lim="800000"/>
            <a:headEnd/>
            <a:tailEnd/>
          </a:ln>
        </p:spPr>
      </p:pic>
      <p:pic>
        <p:nvPicPr>
          <p:cNvPr id="5" name="Picture 6" descr="Chaz map"/>
          <p:cNvPicPr>
            <a:picLocks noChangeAspect="1" noChangeArrowheads="1"/>
          </p:cNvPicPr>
          <p:nvPr/>
        </p:nvPicPr>
        <p:blipFill>
          <a:blip r:embed="rId5" cstate="print"/>
          <a:srcRect/>
          <a:stretch>
            <a:fillRect/>
          </a:stretch>
        </p:blipFill>
        <p:spPr bwMode="auto">
          <a:xfrm>
            <a:off x="4191000" y="2133600"/>
            <a:ext cx="4594061" cy="4495800"/>
          </a:xfrm>
          <a:prstGeom prst="rect">
            <a:avLst/>
          </a:prstGeom>
          <a:noFill/>
          <a:ln w="28575">
            <a:solidFill>
              <a:srgbClr val="336600"/>
            </a:solidFill>
            <a:miter lim="800000"/>
            <a:headEnd/>
            <a:tailEnd/>
          </a:ln>
        </p:spPr>
      </p:pic>
    </p:spTree>
  </p:cSld>
  <p:clrMapOvr>
    <a:masterClrMapping/>
  </p:clrMapOvr>
  <p:transition>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28600" y="1181617"/>
          <a:ext cx="8763000" cy="5584942"/>
        </p:xfrm>
        <a:graphic>
          <a:graphicData uri="http://schemas.openxmlformats.org/drawingml/2006/table">
            <a:tbl>
              <a:tblPr/>
              <a:tblGrid>
                <a:gridCol w="381000"/>
                <a:gridCol w="3581400"/>
                <a:gridCol w="2497504"/>
                <a:gridCol w="2303096"/>
              </a:tblGrid>
              <a:tr h="2967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a:ln>
                            <a:noFill/>
                          </a:ln>
                          <a:solidFill>
                            <a:schemeClr val="bg1"/>
                          </a:solidFill>
                          <a:effectLst/>
                          <a:latin typeface="Times New Roman" pitchFamily="-111" charset="0"/>
                          <a:ea typeface="MS PGothic" pitchFamily="34" charset="-128"/>
                          <a:cs typeface="MS PGothic" pitchFamily="34" charset="-128"/>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1" i="0" u="none" strike="noStrike" cap="none" normalizeH="0" baseline="0" dirty="0" smtClean="0">
                          <a:ln>
                            <a:noFill/>
                          </a:ln>
                          <a:solidFill>
                            <a:srgbClr val="FFFFFF"/>
                          </a:solidFill>
                          <a:effectLst/>
                          <a:latin typeface="+mj-lt"/>
                          <a:ea typeface="MS PGothic" pitchFamily="34" charset="-128"/>
                          <a:cs typeface="MS PGothic" pitchFamily="34" charset="-128"/>
                        </a:rPr>
                        <a:t>Activity</a:t>
                      </a:r>
                      <a:endParaRPr kumimoji="1" lang="en-US" sz="1400" b="1" i="0" u="none" strike="noStrike" cap="none" normalizeH="0" baseline="0" dirty="0">
                        <a:ln>
                          <a:noFill/>
                        </a:ln>
                        <a:solidFill>
                          <a:srgbClr val="FFFFFF"/>
                        </a:solidFill>
                        <a:effectLst/>
                        <a:latin typeface="+mj-lt"/>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FFFFFF"/>
                          </a:solidFill>
                          <a:effectLst/>
                          <a:latin typeface="Calibri" pitchFamily="-111" charset="0"/>
                          <a:ea typeface="MS PGothic" pitchFamily="34" charset="-128"/>
                          <a:cs typeface="MS PGothic" pitchFamily="34" charset="-128"/>
                        </a:rPr>
                        <a:t>Construct</a:t>
                      </a:r>
                      <a:endParaRPr kumimoji="0" lang="en-US" sz="1400" b="1" i="0" u="none" strike="noStrike" kern="1200" cap="none" normalizeH="0" baseline="0" dirty="0">
                        <a:ln>
                          <a:noFill/>
                        </a:ln>
                        <a:solidFill>
                          <a:srgbClr val="FFFFFF"/>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Calibri" pitchFamily="-111" charset="0"/>
                          <a:ea typeface="MS PGothic" pitchFamily="34" charset="-128"/>
                          <a:cs typeface="MS PGothic" pitchFamily="34" charset="-128"/>
                        </a:rPr>
                        <a:t>Tool</a:t>
                      </a:r>
                      <a:endParaRPr kumimoji="0" lang="en-US" sz="1400" b="1" i="0" u="none" strike="noStrike" cap="none" normalizeH="0" baseline="0" dirty="0">
                        <a:ln>
                          <a:noFill/>
                        </a:ln>
                        <a:solidFill>
                          <a:srgbClr val="FFFFFF"/>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31212">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111" charset="0"/>
                          <a:ea typeface="MS PGothic" pitchFamily="34" charset="-128"/>
                          <a:cs typeface="MS PGothic" pitchFamily="34" charset="-128"/>
                        </a:rPr>
                        <a:t>Guiding Questions: </a:t>
                      </a:r>
                      <a:r>
                        <a:rPr kumimoji="0" lang="en-US" sz="1400" b="0" i="0" u="none" strike="noStrike" cap="none" normalizeH="0" baseline="0" dirty="0" smtClean="0">
                          <a:ln>
                            <a:noFill/>
                          </a:ln>
                          <a:solidFill>
                            <a:srgbClr val="000000"/>
                          </a:solidFill>
                          <a:effectLst/>
                          <a:latin typeface="Calibri" pitchFamily="-111" charset="0"/>
                          <a:ea typeface="MS PGothic" pitchFamily="34" charset="-128"/>
                          <a:cs typeface="MS PGothic" pitchFamily="34" charset="-128"/>
                        </a:rPr>
                        <a:t>Global warming; Fact or Fiction? Should I reduce my energy consumption? Why?</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endParaRPr lang="en-US"/>
                    </a:p>
                  </a:txBody>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r>
              <a:tr h="504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Brainstorm what you know about global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warming.</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Active Participation</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Concept mapping tool, Web conference</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122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Read text-based content, view images of global warming and listen to audio podcast overview of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activities.</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Learner Autonomy</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LMS content, Internet resources, podcast</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312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View video on the effects of global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warming.</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Learner Autonomy</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Internet resources</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04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View video tutorials on how to use the tools in </a:t>
                      </a:r>
                      <a:r>
                        <a:rPr kumimoji="1" lang="en-US" sz="1400" b="0" i="0" u="none" strike="noStrike" kern="1200" cap="none" normalizeH="0" baseline="0" dirty="0" smtClean="0">
                          <a:ln>
                            <a:noFill/>
                          </a:ln>
                          <a:solidFill>
                            <a:schemeClr val="tx1"/>
                          </a:solidFill>
                          <a:effectLst/>
                          <a:latin typeface="Times New Roman" pitchFamily="-111" charset="0"/>
                          <a:ea typeface="MS PGothic" pitchFamily="34" charset="-128"/>
                          <a:cs typeface="MS PGothic" pitchFamily="34" charset="-128"/>
                        </a:rPr>
                        <a:t>the</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lesson.</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Learner Autonomy Scaffolding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Video creation and slide sharing tool</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505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kern="1200" dirty="0" smtClean="0">
                          <a:solidFill>
                            <a:schemeClr val="tx1"/>
                          </a:solidFill>
                          <a:latin typeface="Times New Roman"/>
                          <a:ea typeface="+mn-ea"/>
                          <a:cs typeface="Times New Roman"/>
                        </a:rPr>
                        <a:t>Participate in simulation on climate </a:t>
                      </a:r>
                      <a:r>
                        <a:rPr lang="en-US" sz="1400" kern="1200" dirty="0" smtClean="0">
                          <a:solidFill>
                            <a:schemeClr val="tx1"/>
                          </a:solidFill>
                          <a:latin typeface="Times New Roman"/>
                          <a:ea typeface="+mn-ea"/>
                          <a:cs typeface="Times New Roman"/>
                        </a:rPr>
                        <a:t>change.</a:t>
                      </a:r>
                      <a:r>
                        <a:rPr lang="en-US" sz="1400" dirty="0" smtClean="0">
                          <a:latin typeface="Times New Roman"/>
                          <a:cs typeface="Times New Roman"/>
                        </a:rPr>
                        <a:t> </a:t>
                      </a:r>
                      <a:endParaRPr kumimoji="0" lang="en-US" sz="1400" b="0" i="0" u="none" strike="noStrike" cap="none" normalizeH="0" baseline="0" dirty="0">
                        <a:ln>
                          <a:noFill/>
                        </a:ln>
                        <a:solidFill>
                          <a:srgbClr val="000000"/>
                        </a:solidFill>
                        <a:effectLst/>
                        <a:latin typeface="Times New Roman"/>
                        <a:ea typeface="MS PGothic" pitchFamily="34" charset="-128"/>
                        <a:cs typeface="Times New Roman"/>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Active Participation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Times New Roman"/>
                          <a:ea typeface="MS PGothic" pitchFamily="34" charset="-128"/>
                          <a:cs typeface="Times New Roman"/>
                        </a:rPr>
                        <a:t>Online simulation</a:t>
                      </a:r>
                      <a:endParaRPr kumimoji="0" lang="en-US" sz="1400" b="0" i="0" u="none" strike="noStrike" cap="none" normalizeH="0" baseline="0" dirty="0">
                        <a:ln>
                          <a:noFill/>
                        </a:ln>
                        <a:solidFill>
                          <a:srgbClr val="000000"/>
                        </a:solidFill>
                        <a:effectLst/>
                        <a:latin typeface="Times New Roman"/>
                        <a:ea typeface="MS PGothic" pitchFamily="34" charset="-128"/>
                        <a:cs typeface="Times New Roman"/>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122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r>
                        <a:rPr lang="en-US" sz="1400" kern="1200" dirty="0" smtClean="0">
                          <a:solidFill>
                            <a:schemeClr val="tx1"/>
                          </a:solidFill>
                          <a:latin typeface="Times New Roman"/>
                          <a:ea typeface="+mn-ea"/>
                          <a:cs typeface="Times New Roman"/>
                        </a:rPr>
                        <a:t>Discuss change in perceptions about global warming</a:t>
                      </a:r>
                      <a:r>
                        <a:rPr lang="en-US" sz="1400" kern="1200" baseline="0" dirty="0" smtClean="0">
                          <a:solidFill>
                            <a:schemeClr val="tx1"/>
                          </a:solidFill>
                          <a:latin typeface="Times New Roman"/>
                          <a:ea typeface="+mn-ea"/>
                          <a:cs typeface="Times New Roman"/>
                        </a:rPr>
                        <a:t> and r</a:t>
                      </a:r>
                      <a:r>
                        <a:rPr lang="en-US" sz="1400" kern="1200" dirty="0" smtClean="0">
                          <a:solidFill>
                            <a:schemeClr val="tx1"/>
                          </a:solidFill>
                          <a:latin typeface="Times New Roman"/>
                          <a:ea typeface="+mn-ea"/>
                          <a:cs typeface="Times New Roman"/>
                        </a:rPr>
                        <a:t>each consensus on a definition of “carbon </a:t>
                      </a:r>
                      <a:r>
                        <a:rPr lang="en-US" sz="1400" kern="1200" dirty="0" smtClean="0">
                          <a:solidFill>
                            <a:schemeClr val="tx1"/>
                          </a:solidFill>
                          <a:latin typeface="Times New Roman"/>
                          <a:ea typeface="+mn-ea"/>
                          <a:cs typeface="Times New Roman"/>
                        </a:rPr>
                        <a:t>footprint.”</a:t>
                      </a:r>
                      <a:r>
                        <a:rPr lang="en-US" sz="1400" dirty="0" smtClean="0">
                          <a:latin typeface="Times New Roman"/>
                          <a:cs typeface="Times New Roman"/>
                        </a:rPr>
                        <a:t> </a:t>
                      </a:r>
                      <a:endParaRPr kumimoji="0" lang="en-US" sz="1400" b="0" i="0" u="none" strike="noStrike" cap="none" normalizeH="0" baseline="0" dirty="0">
                        <a:ln>
                          <a:noFill/>
                        </a:ln>
                        <a:solidFill>
                          <a:srgbClr val="000000"/>
                        </a:solidFill>
                        <a:effectLst/>
                        <a:latin typeface="Times New Roman"/>
                        <a:ea typeface="MS PGothic" pitchFamily="34" charset="-128"/>
                        <a:cs typeface="Times New Roman"/>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Collaboration and Community Building</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indent="0">
                        <a:lnSpc>
                          <a:spcPct val="100000"/>
                        </a:lnSpc>
                        <a:spcBef>
                          <a:spcPts val="0"/>
                        </a:spcBef>
                        <a:spcAft>
                          <a:spcPts val="1200"/>
                        </a:spcAft>
                        <a:tabLst>
                          <a:tab pos="228600" algn="l"/>
                          <a:tab pos="457200" algn="l"/>
                        </a:tabLst>
                      </a:pPr>
                      <a:r>
                        <a:rPr lang="en-US" sz="1400" b="0" dirty="0">
                          <a:latin typeface="Times New Roman"/>
                          <a:ea typeface="Times New Roman"/>
                          <a:cs typeface="Times New Roman"/>
                        </a:rPr>
                        <a:t>Discussion </a:t>
                      </a:r>
                      <a:r>
                        <a:rPr lang="en-US" sz="1400" b="0" dirty="0" smtClean="0">
                          <a:latin typeface="Times New Roman"/>
                          <a:ea typeface="Times New Roman"/>
                          <a:cs typeface="Times New Roman"/>
                        </a:rPr>
                        <a:t>forum,</a:t>
                      </a:r>
                      <a:r>
                        <a:rPr lang="en-US" sz="1400" b="0" baseline="0" dirty="0" smtClean="0">
                          <a:latin typeface="Times New Roman"/>
                          <a:ea typeface="Times New Roman"/>
                          <a:cs typeface="Times New Roman"/>
                        </a:rPr>
                        <a:t> </a:t>
                      </a:r>
                      <a:r>
                        <a:rPr lang="en-US" sz="1400" b="0" dirty="0" smtClean="0">
                          <a:latin typeface="Times New Roman"/>
                          <a:ea typeface="Times New Roman"/>
                          <a:cs typeface="Times New Roman"/>
                        </a:rPr>
                        <a:t>Web conference,</a:t>
                      </a:r>
                      <a:r>
                        <a:rPr lang="en-US" sz="1400" b="0" baseline="0" dirty="0" smtClean="0">
                          <a:latin typeface="Times New Roman"/>
                          <a:ea typeface="Times New Roman"/>
                          <a:cs typeface="Times New Roman"/>
                        </a:rPr>
                        <a:t> </a:t>
                      </a:r>
                      <a:r>
                        <a:rPr lang="en-US" sz="1400" b="0" dirty="0" smtClean="0">
                          <a:latin typeface="Times New Roman"/>
                          <a:ea typeface="Times New Roman"/>
                          <a:cs typeface="Times New Roman"/>
                        </a:rPr>
                        <a:t>Chat,</a:t>
                      </a:r>
                      <a:r>
                        <a:rPr lang="en-US" sz="1400" b="0" baseline="0" dirty="0" smtClean="0">
                          <a:latin typeface="Times New Roman"/>
                          <a:ea typeface="Times New Roman"/>
                          <a:cs typeface="Times New Roman"/>
                        </a:rPr>
                        <a:t> </a:t>
                      </a:r>
                      <a:r>
                        <a:rPr lang="en-US" sz="1400" b="0" dirty="0" smtClean="0">
                          <a:latin typeface="Times New Roman"/>
                          <a:ea typeface="Times New Roman"/>
                          <a:cs typeface="Times New Roman"/>
                        </a:rPr>
                        <a:t>Wiki,</a:t>
                      </a:r>
                      <a:r>
                        <a:rPr lang="en-US" sz="1400" b="0" baseline="0" dirty="0" smtClean="0">
                          <a:latin typeface="Times New Roman"/>
                          <a:ea typeface="Times New Roman"/>
                          <a:cs typeface="Times New Roman"/>
                        </a:rPr>
                        <a:t> </a:t>
                      </a:r>
                      <a:r>
                        <a:rPr lang="en-US" sz="1400" b="0" dirty="0" smtClean="0">
                          <a:latin typeface="Times New Roman"/>
                          <a:ea typeface="Times New Roman"/>
                          <a:cs typeface="Times New Roman"/>
                        </a:rPr>
                        <a:t>Blog</a:t>
                      </a:r>
                      <a:endParaRPr lang="en-US" sz="1400" b="0" dirty="0">
                        <a:latin typeface="Times New Roman"/>
                        <a:ea typeface="Times New Roman"/>
                        <a:cs typeface="Times New Roman"/>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04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kern="1200" dirty="0" smtClean="0">
                          <a:solidFill>
                            <a:schemeClr val="tx1"/>
                          </a:solidFill>
                          <a:latin typeface="Times New Roman"/>
                          <a:ea typeface="+mn-ea"/>
                          <a:cs typeface="Times New Roman"/>
                        </a:rPr>
                        <a:t>Measure </a:t>
                      </a:r>
                      <a:r>
                        <a:rPr lang="en-US" sz="1400" kern="1200" dirty="0" err="1" smtClean="0">
                          <a:solidFill>
                            <a:schemeClr val="tx1"/>
                          </a:solidFill>
                          <a:latin typeface="Times New Roman"/>
                          <a:ea typeface="+mn-ea"/>
                          <a:cs typeface="Times New Roman"/>
                        </a:rPr>
                        <a:t>kw</a:t>
                      </a:r>
                      <a:r>
                        <a:rPr lang="en-US" sz="1400" kern="1200" dirty="0" smtClean="0">
                          <a:solidFill>
                            <a:schemeClr val="tx1"/>
                          </a:solidFill>
                          <a:latin typeface="Times New Roman"/>
                          <a:ea typeface="+mn-ea"/>
                          <a:cs typeface="Times New Roman"/>
                        </a:rPr>
                        <a:t>/hour usage</a:t>
                      </a:r>
                      <a:r>
                        <a:rPr lang="en-US" sz="1400" dirty="0" smtClean="0">
                          <a:latin typeface="Times New Roman"/>
                          <a:cs typeface="Times New Roman"/>
                        </a:rPr>
                        <a:t> and</a:t>
                      </a:r>
                      <a:r>
                        <a:rPr lang="en-US" sz="1400" baseline="0" dirty="0" smtClean="0">
                          <a:latin typeface="Times New Roman"/>
                          <a:cs typeface="Times New Roman"/>
                        </a:rPr>
                        <a:t> determine energy </a:t>
                      </a:r>
                      <a:r>
                        <a:rPr lang="en-US" sz="1400" baseline="0" dirty="0" smtClean="0">
                          <a:latin typeface="Times New Roman"/>
                          <a:cs typeface="Times New Roman"/>
                        </a:rPr>
                        <a:t>consumption.</a:t>
                      </a:r>
                      <a:endParaRPr kumimoji="0" lang="en-US" sz="1400" b="0" i="0" u="none" strike="noStrike" cap="none" normalizeH="0" baseline="0" dirty="0">
                        <a:ln>
                          <a:noFill/>
                        </a:ln>
                        <a:solidFill>
                          <a:srgbClr val="000000"/>
                        </a:solidFill>
                        <a:effectLst/>
                        <a:latin typeface="Times New Roman"/>
                        <a:ea typeface="MS PGothic" pitchFamily="34" charset="-128"/>
                        <a:cs typeface="Times New Roman"/>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Active Participation</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Carbon footprint calculator</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04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Calibri" pitchFamily="-111" charset="0"/>
                          <a:ea typeface="MS PGothic" pitchFamily="34" charset="-128"/>
                          <a:cs typeface="MS PGothic" pitchFamily="34" charset="-128"/>
                        </a:rPr>
                        <a:t>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kern="1200" dirty="0" smtClean="0">
                          <a:solidFill>
                            <a:schemeClr val="tx1"/>
                          </a:solidFill>
                          <a:latin typeface="Times New Roman"/>
                          <a:ea typeface="+mn-ea"/>
                          <a:cs typeface="Times New Roman"/>
                        </a:rPr>
                        <a:t>Find ways to reduce</a:t>
                      </a:r>
                      <a:r>
                        <a:rPr lang="en-US" sz="1400" kern="1200" baseline="0" dirty="0" smtClean="0">
                          <a:solidFill>
                            <a:schemeClr val="tx1"/>
                          </a:solidFill>
                          <a:latin typeface="Times New Roman"/>
                          <a:ea typeface="+mn-ea"/>
                          <a:cs typeface="Times New Roman"/>
                        </a:rPr>
                        <a:t> </a:t>
                      </a:r>
                      <a:r>
                        <a:rPr lang="en-US" sz="1400" kern="1200" dirty="0" smtClean="0">
                          <a:solidFill>
                            <a:schemeClr val="tx1"/>
                          </a:solidFill>
                          <a:latin typeface="Times New Roman"/>
                          <a:ea typeface="+mn-ea"/>
                          <a:cs typeface="Times New Roman"/>
                        </a:rPr>
                        <a:t>carbon </a:t>
                      </a:r>
                      <a:r>
                        <a:rPr lang="en-US" sz="1400" kern="1200" dirty="0" smtClean="0">
                          <a:solidFill>
                            <a:schemeClr val="tx1"/>
                          </a:solidFill>
                          <a:latin typeface="Times New Roman"/>
                          <a:ea typeface="+mn-ea"/>
                          <a:cs typeface="Times New Roman"/>
                        </a:rPr>
                        <a:t>footprint.</a:t>
                      </a:r>
                      <a:r>
                        <a:rPr lang="en-US" sz="1400" dirty="0" smtClean="0">
                          <a:latin typeface="Times New Roman"/>
                          <a:cs typeface="Times New Roman"/>
                        </a:rPr>
                        <a:t> </a:t>
                      </a:r>
                      <a:endParaRPr kumimoji="0" lang="en-US" sz="1400" b="0" i="0" u="none" strike="noStrike" cap="none" normalizeH="0" baseline="0" dirty="0">
                        <a:ln>
                          <a:noFill/>
                        </a:ln>
                        <a:solidFill>
                          <a:srgbClr val="000000"/>
                        </a:solidFill>
                        <a:effectLst/>
                        <a:latin typeface="Times New Roman"/>
                        <a:ea typeface="MS PGothic" pitchFamily="34" charset="-128"/>
                        <a:cs typeface="Times New Roman"/>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Collaboration and Community Building, 21</a:t>
                      </a:r>
                      <a:r>
                        <a:rPr kumimoji="1" lang="en-US" sz="1400" b="0" i="1" u="none" strike="noStrike" cap="none" normalizeH="0" baseline="30000" dirty="0" smtClean="0">
                          <a:ln>
                            <a:noFill/>
                          </a:ln>
                          <a:solidFill>
                            <a:schemeClr val="tx1"/>
                          </a:solidFill>
                          <a:effectLst/>
                          <a:latin typeface="Times New Roman" pitchFamily="-111" charset="0"/>
                          <a:ea typeface="MS PGothic" pitchFamily="34" charset="-128"/>
                          <a:cs typeface="MS PGothic" pitchFamily="34" charset="-128"/>
                        </a:rPr>
                        <a:t>st</a:t>
                      </a:r>
                      <a:r>
                        <a:rPr kumimoji="1" lang="en-US" sz="1400" b="0"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Century Skills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Internet resources, global collaboration sites</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208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Demonstrate learning through presentation and share with the </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community.</a:t>
                      </a:r>
                      <a:endParaRPr kumimoji="0" lang="en-US" sz="1400" b="0" i="0" u="none" strike="noStrike" cap="none" normalizeH="0" baseline="0" dirty="0">
                        <a:ln>
                          <a:noFill/>
                        </a:ln>
                        <a:solidFill>
                          <a:srgbClr val="000000"/>
                        </a:solidFill>
                        <a:effectLst/>
                        <a:latin typeface="Calibri"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1" u="none" strike="noStrike" cap="none" normalizeH="0" baseline="0" dirty="0">
                          <a:ln>
                            <a:noFill/>
                          </a:ln>
                          <a:solidFill>
                            <a:schemeClr val="tx1"/>
                          </a:solidFill>
                          <a:effectLst/>
                          <a:latin typeface="Times New Roman" pitchFamily="-111" charset="0"/>
                          <a:ea typeface="MS PGothic" pitchFamily="34" charset="-128"/>
                          <a:cs typeface="MS PGothic" pitchFamily="34" charset="-128"/>
                        </a:rPr>
                        <a:t>Active </a:t>
                      </a:r>
                      <a:r>
                        <a:rPr kumimoji="1" lang="en-US" sz="1400" b="0" i="1"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Participation, Authentic Assessment</a:t>
                      </a: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                            </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sz="1400" b="0" i="0" u="none" strike="noStrike" cap="none" normalizeH="0" baseline="0" dirty="0" smtClean="0">
                          <a:ln>
                            <a:noFill/>
                          </a:ln>
                          <a:solidFill>
                            <a:schemeClr val="tx1"/>
                          </a:solidFill>
                          <a:effectLst/>
                          <a:latin typeface="Times New Roman" pitchFamily="-111" charset="0"/>
                          <a:ea typeface="MS PGothic" pitchFamily="34" charset="-128"/>
                          <a:cs typeface="MS PGothic" pitchFamily="34" charset="-128"/>
                        </a:rPr>
                        <a:t>Video or slideshow sharing tool, Web conference tool, Wiki, Blog</a:t>
                      </a:r>
                      <a:endParaRPr kumimoji="1" lang="en-US" sz="1400" b="0" i="0" u="none" strike="noStrike" cap="none" normalizeH="0" baseline="0" dirty="0">
                        <a:ln>
                          <a:noFill/>
                        </a:ln>
                        <a:solidFill>
                          <a:schemeClr val="tx1"/>
                        </a:solidFill>
                        <a:effectLst/>
                        <a:latin typeface="Times New Roman" pitchFamily="-111" charset="0"/>
                        <a:ea typeface="MS PGothic" pitchFamily="34" charset="-128"/>
                        <a:cs typeface="MS PGothic" pitchFamily="34" charset="-128"/>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5" name="Title 4"/>
          <p:cNvSpPr>
            <a:spLocks noGrp="1"/>
          </p:cNvSpPr>
          <p:nvPr>
            <p:ph type="title"/>
          </p:nvPr>
        </p:nvSpPr>
        <p:spPr>
          <a:xfrm>
            <a:off x="457200" y="152400"/>
            <a:ext cx="8229600" cy="1143000"/>
          </a:xfrm>
        </p:spPr>
        <p:txBody>
          <a:bodyPr/>
          <a:lstStyle/>
          <a:p>
            <a:r>
              <a:rPr lang="en-US" dirty="0" smtClean="0"/>
              <a:t>Reducing our Carbon Footprint</a:t>
            </a:r>
            <a:br>
              <a:rPr lang="en-US" dirty="0" smtClean="0"/>
            </a:br>
            <a:r>
              <a:rPr lang="en-US" dirty="0" smtClean="0"/>
              <a:t> Lesson Chart</a:t>
            </a:r>
            <a:endParaRPr lang="en-US" dirty="0"/>
          </a:p>
        </p:txBody>
      </p:sp>
    </p:spTree>
  </p:cSld>
  <p:clrMapOvr>
    <a:masterClrMapping/>
  </p:clrMapOvr>
  <p:transition>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nationalgeo.png"/>
          <p:cNvPicPr>
            <a:picLocks noChangeAspect="1"/>
          </p:cNvPicPr>
          <p:nvPr/>
        </p:nvPicPr>
        <p:blipFill>
          <a:blip r:embed="rId2"/>
          <a:stretch>
            <a:fillRect/>
          </a:stretch>
        </p:blipFill>
        <p:spPr>
          <a:xfrm>
            <a:off x="228600" y="381000"/>
            <a:ext cx="6298412" cy="3961905"/>
          </a:xfrm>
          <a:prstGeom prst="rect">
            <a:avLst/>
          </a:prstGeom>
          <a:effectLst>
            <a:outerShdw blurRad="50800" dist="38100" dir="2700000" algn="tl" rotWithShape="0">
              <a:srgbClr val="000000">
                <a:alpha val="43000"/>
              </a:srgbClr>
            </a:outerShdw>
          </a:effectLst>
        </p:spPr>
      </p:pic>
      <p:pic>
        <p:nvPicPr>
          <p:cNvPr id="6" name="Picture 5" descr="C-Learn.png"/>
          <p:cNvPicPr>
            <a:picLocks noChangeAspect="1"/>
          </p:cNvPicPr>
          <p:nvPr/>
        </p:nvPicPr>
        <p:blipFill>
          <a:blip r:embed="rId3"/>
          <a:stretch>
            <a:fillRect/>
          </a:stretch>
        </p:blipFill>
        <p:spPr>
          <a:xfrm>
            <a:off x="4343400" y="914400"/>
            <a:ext cx="4394560" cy="3905250"/>
          </a:xfrm>
          <a:prstGeom prst="rect">
            <a:avLst/>
          </a:prstGeom>
          <a:effectLst>
            <a:outerShdw blurRad="50800" dist="38100" dir="2700000" algn="tl" rotWithShape="0">
              <a:srgbClr val="000000">
                <a:alpha val="43000"/>
              </a:srgbClr>
            </a:outerShdw>
          </a:effectLst>
        </p:spPr>
      </p:pic>
      <p:pic>
        <p:nvPicPr>
          <p:cNvPr id="7" name="Picture 6" descr="Globalwarminginteractive.png"/>
          <p:cNvPicPr>
            <a:picLocks noChangeAspect="1"/>
          </p:cNvPicPr>
          <p:nvPr/>
        </p:nvPicPr>
        <p:blipFill>
          <a:blip r:embed="rId4"/>
          <a:stretch>
            <a:fillRect/>
          </a:stretch>
        </p:blipFill>
        <p:spPr>
          <a:xfrm>
            <a:off x="609600" y="3124200"/>
            <a:ext cx="6099488" cy="3498850"/>
          </a:xfrm>
          <a:prstGeom prst="rect">
            <a:avLst/>
          </a:prstGeom>
          <a:effectLst>
            <a:outerShdw blurRad="50800" dist="38100" dir="2700000" algn="tl" rotWithShape="0">
              <a:srgbClr val="000000">
                <a:alpha val="43000"/>
              </a:srgbClr>
            </a:outerShdw>
          </a:effectLst>
        </p:spPr>
      </p:pic>
      <p:pic>
        <p:nvPicPr>
          <p:cNvPr id="5" name="Picture 4" descr="bubblussm.bmp"/>
          <p:cNvPicPr/>
          <p:nvPr/>
        </p:nvPicPr>
        <p:blipFill>
          <a:blip r:embed="rId5"/>
          <a:stretch>
            <a:fillRect/>
          </a:stretch>
        </p:blipFill>
        <p:spPr>
          <a:xfrm>
            <a:off x="5638800" y="5105400"/>
            <a:ext cx="2971800" cy="144780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bitstrip.png"/>
          <p:cNvPicPr>
            <a:picLocks noChangeAspect="1"/>
          </p:cNvPicPr>
          <p:nvPr/>
        </p:nvPicPr>
        <p:blipFill>
          <a:blip r:embed="rId2"/>
          <a:stretch>
            <a:fillRect/>
          </a:stretch>
        </p:blipFill>
        <p:spPr>
          <a:xfrm>
            <a:off x="0" y="780680"/>
            <a:ext cx="9144000" cy="5296639"/>
          </a:xfrm>
          <a:prstGeom prst="rect">
            <a:avLst/>
          </a:prstGeom>
        </p:spPr>
      </p:pic>
      <p:sp>
        <p:nvSpPr>
          <p:cNvPr id="5" name="Rectangle 4"/>
          <p:cNvSpPr/>
          <p:nvPr/>
        </p:nvSpPr>
        <p:spPr>
          <a:xfrm>
            <a:off x="228600" y="6172200"/>
            <a:ext cx="7543800" cy="307777"/>
          </a:xfrm>
          <a:prstGeom prst="rect">
            <a:avLst/>
          </a:prstGeom>
        </p:spPr>
        <p:txBody>
          <a:bodyPr wrap="square">
            <a:spAutoFit/>
          </a:bodyPr>
          <a:lstStyle/>
          <a:p>
            <a:r>
              <a:rPr lang="en-US" sz="1400" dirty="0" smtClean="0">
                <a:hlinkClick r:id="rId3"/>
              </a:rPr>
              <a:t>http://missbakersbiologyclasswiki.wikispaces.com/Louis</a:t>
            </a:r>
            <a:r>
              <a:rPr lang="en-US" sz="1400" dirty="0" smtClean="0"/>
              <a:t> </a:t>
            </a:r>
            <a:endParaRPr lang="en-US" sz="1400" dirty="0"/>
          </a:p>
        </p:txBody>
      </p:sp>
    </p:spTree>
  </p:cSld>
  <p:clrMapOvr>
    <a:masterClrMapping/>
  </p:clrMapOvr>
  <p:transition>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2590800" y="1524000"/>
            <a:ext cx="4196184" cy="3855244"/>
          </a:xfrm>
          <a:prstGeom prst="rect">
            <a:avLst/>
          </a:prstGeom>
        </p:spPr>
      </p:pic>
    </p:spTree>
  </p:cSld>
  <p:clrMapOvr>
    <a:masterClrMapping/>
  </p:clrMapOvr>
  <p:transition>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038600" y="1219200"/>
            <a:ext cx="4572000" cy="1676400"/>
          </a:xfrm>
        </p:spPr>
        <p:txBody>
          <a:bodyPr/>
          <a:lstStyle/>
          <a:p>
            <a:r>
              <a:rPr lang="en-US" sz="3600" dirty="0" smtClean="0"/>
              <a:t>How will your classroom be transformed?</a:t>
            </a:r>
            <a:endParaRPr lang="en-US" sz="3600" dirty="0"/>
          </a:p>
        </p:txBody>
      </p:sp>
      <p:pic>
        <p:nvPicPr>
          <p:cNvPr id="4" name="Picture 3"/>
          <p:cNvPicPr>
            <a:picLocks noChangeAspect="1"/>
          </p:cNvPicPr>
          <p:nvPr/>
        </p:nvPicPr>
        <p:blipFill>
          <a:blip r:embed="rId3" cstate="print"/>
          <a:stretch>
            <a:fillRect/>
          </a:stretch>
        </p:blipFill>
        <p:spPr>
          <a:xfrm>
            <a:off x="228600" y="152400"/>
            <a:ext cx="3810000" cy="3251200"/>
          </a:xfrm>
          <a:prstGeom prst="rect">
            <a:avLst/>
          </a:prstGeom>
        </p:spPr>
      </p:pic>
      <p:sp>
        <p:nvSpPr>
          <p:cNvPr id="25603" name="Rectangle 3"/>
          <p:cNvSpPr>
            <a:spLocks noGrp="1" noChangeArrowheads="1"/>
          </p:cNvSpPr>
          <p:nvPr>
            <p:ph idx="1"/>
          </p:nvPr>
        </p:nvSpPr>
        <p:spPr>
          <a:xfrm>
            <a:off x="228600" y="3505200"/>
            <a:ext cx="4724400" cy="1676400"/>
          </a:xfrm>
        </p:spPr>
        <p:txBody>
          <a:bodyPr/>
          <a:lstStyle/>
          <a:p>
            <a:pPr>
              <a:lnSpc>
                <a:spcPct val="80000"/>
              </a:lnSpc>
            </a:pPr>
            <a:endParaRPr lang="en-US" sz="1600" dirty="0" smtClean="0"/>
          </a:p>
          <a:p>
            <a:pPr eaLnBrk="1" hangingPunct="1">
              <a:buFont typeface="Wingdings" pitchFamily="27" charset="2"/>
              <a:buNone/>
            </a:pPr>
            <a:r>
              <a:rPr lang="en-US" sz="1600" dirty="0" smtClean="0">
                <a:latin typeface="Verdana" pitchFamily="27" charset="0"/>
              </a:rPr>
              <a:t>Kerry Rice</a:t>
            </a:r>
          </a:p>
          <a:p>
            <a:pPr eaLnBrk="1" hangingPunct="1">
              <a:buFont typeface="Wingdings" pitchFamily="27" charset="2"/>
              <a:buNone/>
            </a:pPr>
            <a:r>
              <a:rPr lang="en-US" sz="1600" dirty="0" smtClean="0">
                <a:latin typeface="Verdana" pitchFamily="27" charset="0"/>
              </a:rPr>
              <a:t>Department of Educational Technology</a:t>
            </a:r>
          </a:p>
          <a:p>
            <a:pPr eaLnBrk="1" hangingPunct="1">
              <a:buFont typeface="Wingdings" pitchFamily="27" charset="2"/>
              <a:buNone/>
            </a:pPr>
            <a:r>
              <a:rPr lang="en-US" sz="1600" dirty="0" smtClean="0">
                <a:latin typeface="Verdana" pitchFamily="27" charset="0"/>
              </a:rPr>
              <a:t>Boise State University</a:t>
            </a:r>
          </a:p>
          <a:p>
            <a:pPr eaLnBrk="1" hangingPunct="1">
              <a:buFont typeface="Wingdings" pitchFamily="27" charset="2"/>
              <a:buNone/>
            </a:pPr>
            <a:r>
              <a:rPr lang="en-US" sz="1600" dirty="0" smtClean="0">
                <a:latin typeface="Verdana" pitchFamily="27" charset="0"/>
                <a:hlinkClick r:id="rId4"/>
              </a:rPr>
              <a:t>krice@boisestate.edu</a:t>
            </a:r>
            <a:r>
              <a:rPr lang="en-US" sz="1600" dirty="0" smtClean="0">
                <a:latin typeface="Verdana" pitchFamily="27" charset="0"/>
              </a:rPr>
              <a:t> </a:t>
            </a:r>
          </a:p>
          <a:p>
            <a:pPr>
              <a:lnSpc>
                <a:spcPct val="80000"/>
              </a:lnSpc>
              <a:buFont typeface="Wingdings" pitchFamily="-111" charset="2"/>
              <a:buNone/>
            </a:pPr>
            <a:endParaRPr lang="en-US" sz="1600" dirty="0"/>
          </a:p>
        </p:txBody>
      </p:sp>
      <p:sp>
        <p:nvSpPr>
          <p:cNvPr id="5" name="Rectangle 3"/>
          <p:cNvSpPr txBox="1">
            <a:spLocks noChangeArrowheads="1"/>
          </p:cNvSpPr>
          <p:nvPr/>
        </p:nvSpPr>
        <p:spPr bwMode="auto">
          <a:xfrm>
            <a:off x="228600" y="4953000"/>
            <a:ext cx="4724400" cy="1676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80000"/>
              </a:lnSpc>
              <a:spcBef>
                <a:spcPct val="20000"/>
              </a:spcBef>
              <a:spcAft>
                <a:spcPct val="0"/>
              </a:spcAft>
              <a:buClrTx/>
              <a:buSzTx/>
              <a:buFont typeface="Arial" pitchFamily="-110" charset="0"/>
              <a:buChar char="•"/>
              <a:tabLst/>
              <a:defRPr/>
            </a:pPr>
            <a:endParaRPr kumimoji="0" lang="en-US" sz="1600" b="0" i="0" u="none" strike="noStrike" kern="1200" cap="none" spc="0" normalizeH="0" baseline="0" noProof="0" dirty="0" smtClean="0">
              <a:ln>
                <a:noFill/>
              </a:ln>
              <a:solidFill>
                <a:schemeClr val="tx1"/>
              </a:solidFill>
              <a:effectLst/>
              <a:uLnTx/>
              <a:uFillTx/>
              <a:latin typeface="Verdana"/>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Wingdings" pitchFamily="27" charset="2"/>
              <a:buNone/>
              <a:tabLst/>
              <a:defRPr/>
            </a:pPr>
            <a:r>
              <a:rPr kumimoji="0" lang="en-US" sz="1600" b="0" i="0" u="none" strike="noStrike" kern="1200" cap="none" spc="0" normalizeH="0" baseline="0" noProof="0" dirty="0" smtClean="0">
                <a:ln>
                  <a:noFill/>
                </a:ln>
                <a:solidFill>
                  <a:schemeClr val="tx1"/>
                </a:solidFill>
                <a:effectLst/>
                <a:uLnTx/>
                <a:uFillTx/>
                <a:latin typeface="Verdana" pitchFamily="27" charset="0"/>
                <a:ea typeface="+mn-ea"/>
                <a:cs typeface="+mn-cs"/>
              </a:rPr>
              <a:t>Barbara Frey</a:t>
            </a:r>
          </a:p>
          <a:p>
            <a:pPr marL="342900" marR="0" lvl="0" indent="-342900" algn="l" defTabSz="914400" rtl="0" eaLnBrk="1" fontAlgn="base" latinLnBrk="0" hangingPunct="1">
              <a:lnSpc>
                <a:spcPct val="100000"/>
              </a:lnSpc>
              <a:spcBef>
                <a:spcPct val="20000"/>
              </a:spcBef>
              <a:spcAft>
                <a:spcPct val="0"/>
              </a:spcAft>
              <a:buClrTx/>
              <a:buSzTx/>
              <a:buFont typeface="Wingdings" pitchFamily="27" charset="2"/>
              <a:buNone/>
              <a:tabLst/>
              <a:defRPr/>
            </a:pPr>
            <a:r>
              <a:rPr kumimoji="0" lang="en-US" sz="1600" b="0" i="0" u="none" strike="noStrike" kern="1200" cap="none" spc="0" normalizeH="0" baseline="0" noProof="0" dirty="0" smtClean="0">
                <a:ln>
                  <a:noFill/>
                </a:ln>
                <a:solidFill>
                  <a:schemeClr val="tx1"/>
                </a:solidFill>
                <a:effectLst/>
                <a:uLnTx/>
                <a:uFillTx/>
                <a:latin typeface="Verdana" pitchFamily="27" charset="0"/>
                <a:ea typeface="+mn-ea"/>
                <a:cs typeface="+mn-cs"/>
              </a:rPr>
              <a:t>Connections Academy</a:t>
            </a:r>
          </a:p>
          <a:p>
            <a:pPr marL="342900" indent="-342900" eaLnBrk="1" hangingPunct="1">
              <a:spcBef>
                <a:spcPct val="20000"/>
              </a:spcBef>
            </a:pPr>
            <a:r>
              <a:rPr kumimoji="0" lang="en-US" sz="1600" b="0" i="0" u="none" strike="noStrike" kern="1200" cap="none" spc="0" normalizeH="0" baseline="0" noProof="0" dirty="0" smtClean="0">
                <a:ln>
                  <a:noFill/>
                </a:ln>
                <a:solidFill>
                  <a:schemeClr val="tx1"/>
                </a:solidFill>
                <a:effectLst/>
                <a:uLnTx/>
                <a:uFillTx/>
                <a:latin typeface="Verdana" pitchFamily="27" charset="0"/>
                <a:ea typeface="+mn-ea"/>
                <a:cs typeface="+mn-cs"/>
                <a:hlinkClick r:id="rId5"/>
              </a:rPr>
              <a:t>bfrey@connectionsacademy.com</a:t>
            </a:r>
            <a:r>
              <a:rPr kumimoji="0" lang="en-US" sz="1600" b="0" i="0" u="none" strike="noStrike" kern="1200" cap="none" spc="0" normalizeH="0" noProof="0" dirty="0" smtClean="0">
                <a:ln>
                  <a:noFill/>
                </a:ln>
                <a:solidFill>
                  <a:schemeClr val="tx1"/>
                </a:solidFill>
                <a:effectLst/>
                <a:uLnTx/>
                <a:uFillTx/>
                <a:latin typeface="Verdana" pitchFamily="27" charset="0"/>
                <a:ea typeface="+mn-ea"/>
                <a:cs typeface="+mn-cs"/>
              </a:rPr>
              <a:t> </a:t>
            </a:r>
            <a:endParaRPr kumimoji="0" lang="en-US" sz="1600" b="0" i="0" u="none" strike="noStrike" kern="1200" cap="none" spc="0" normalizeH="0" baseline="0" noProof="0" dirty="0">
              <a:ln>
                <a:noFill/>
              </a:ln>
              <a:solidFill>
                <a:schemeClr val="tx1"/>
              </a:solidFill>
              <a:effectLst/>
              <a:uLnTx/>
              <a:uFillTx/>
              <a:latin typeface="Verdana"/>
              <a:ea typeface="+mn-ea"/>
              <a:cs typeface="+mn-cs"/>
            </a:endParaRPr>
          </a:p>
        </p:txBody>
      </p:sp>
    </p:spTree>
  </p:cSld>
  <p:clrMapOvr>
    <a:masterClrMapping/>
  </p:clrMapOvr>
  <p:transition>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a:xfrm>
            <a:off x="457200" y="1219200"/>
            <a:ext cx="8305800" cy="5410200"/>
          </a:xfrm>
        </p:spPr>
        <p:txBody>
          <a:bodyPr/>
          <a:lstStyle/>
          <a:p>
            <a:pPr>
              <a:lnSpc>
                <a:spcPct val="80000"/>
              </a:lnSpc>
            </a:pPr>
            <a:r>
              <a:rPr lang="en-US" sz="1400" dirty="0" smtClean="0"/>
              <a:t>Boise State University, Department of Educational Technology:</a:t>
            </a:r>
            <a:br>
              <a:rPr lang="en-US" sz="1400" dirty="0" smtClean="0"/>
            </a:br>
            <a:r>
              <a:rPr lang="en-US" sz="1400" dirty="0" smtClean="0">
                <a:hlinkClick r:id="rId2"/>
              </a:rPr>
              <a:t>http://edtech.boisestate.edu</a:t>
            </a:r>
            <a:r>
              <a:rPr lang="en-US" sz="1400" dirty="0" smtClean="0"/>
              <a:t> </a:t>
            </a:r>
          </a:p>
          <a:p>
            <a:pPr>
              <a:lnSpc>
                <a:spcPct val="80000"/>
              </a:lnSpc>
            </a:pPr>
            <a:r>
              <a:rPr lang="en-US" sz="1400" dirty="0" smtClean="0"/>
              <a:t>PBL-Online: </a:t>
            </a:r>
            <a:br>
              <a:rPr lang="en-US" sz="1400" dirty="0" smtClean="0"/>
            </a:br>
            <a:r>
              <a:rPr lang="en-US" sz="1400" dirty="0" smtClean="0">
                <a:hlinkClick r:id="rId3"/>
              </a:rPr>
              <a:t>http://pbl-online.org</a:t>
            </a:r>
            <a:r>
              <a:rPr lang="en-US" sz="1400" dirty="0" smtClean="0"/>
              <a:t> </a:t>
            </a:r>
          </a:p>
          <a:p>
            <a:pPr>
              <a:lnSpc>
                <a:spcPct val="80000"/>
              </a:lnSpc>
            </a:pPr>
            <a:r>
              <a:rPr lang="en-US" sz="1400" dirty="0" smtClean="0"/>
              <a:t>Buck Institute for Education: </a:t>
            </a:r>
            <a:br>
              <a:rPr lang="en-US" sz="1400" dirty="0" smtClean="0"/>
            </a:br>
            <a:r>
              <a:rPr lang="en-US" sz="1400" dirty="0" smtClean="0">
                <a:hlinkClick r:id="rId4"/>
              </a:rPr>
              <a:t>http://www.bie.org</a:t>
            </a:r>
            <a:r>
              <a:rPr lang="en-US" sz="1400" dirty="0" smtClean="0"/>
              <a:t> </a:t>
            </a:r>
          </a:p>
          <a:p>
            <a:pPr>
              <a:lnSpc>
                <a:spcPct val="80000"/>
              </a:lnSpc>
            </a:pPr>
            <a:r>
              <a:rPr lang="en-US" sz="1400" dirty="0" smtClean="0"/>
              <a:t>Project Library:</a:t>
            </a:r>
            <a:r>
              <a:rPr lang="en-US" sz="1400" dirty="0" smtClean="0"/>
              <a:t> </a:t>
            </a:r>
            <a:br>
              <a:rPr lang="en-US" sz="1400" dirty="0" smtClean="0"/>
            </a:br>
            <a:r>
              <a:rPr lang="en-US" sz="1400" dirty="0" smtClean="0">
                <a:hlinkClick r:id="rId5"/>
              </a:rPr>
              <a:t>http</a:t>
            </a:r>
            <a:r>
              <a:rPr lang="en-US" sz="1400" dirty="0" smtClean="0">
                <a:hlinkClick r:id="rId5"/>
              </a:rPr>
              <a:t>://www.bie.org/tools/links/</a:t>
            </a:r>
            <a:r>
              <a:rPr lang="en-US" sz="1400" dirty="0" smtClean="0">
                <a:hlinkClick r:id="rId5"/>
              </a:rPr>
              <a:t>pbl_in_practice</a:t>
            </a:r>
            <a:r>
              <a:rPr lang="en-US" sz="1400" dirty="0" smtClean="0"/>
              <a:t> </a:t>
            </a:r>
          </a:p>
          <a:p>
            <a:pPr>
              <a:lnSpc>
                <a:spcPct val="80000"/>
              </a:lnSpc>
            </a:pPr>
            <a:r>
              <a:rPr lang="en-US" sz="1400" dirty="0" err="1" smtClean="0"/>
              <a:t>Mathalicious</a:t>
            </a:r>
            <a:r>
              <a:rPr lang="en-US" sz="1400" dirty="0" smtClean="0"/>
              <a:t>:</a:t>
            </a:r>
            <a:r>
              <a:rPr lang="en-US" sz="1400" dirty="0" smtClean="0"/>
              <a:t> </a:t>
            </a:r>
            <a:br>
              <a:rPr lang="en-US" sz="1400" dirty="0" smtClean="0"/>
            </a:br>
            <a:r>
              <a:rPr lang="en-US" sz="1400" dirty="0" smtClean="0">
                <a:hlinkClick r:id="rId6"/>
              </a:rPr>
              <a:t>http</a:t>
            </a:r>
            <a:r>
              <a:rPr lang="en-US" sz="1400" dirty="0" smtClean="0">
                <a:hlinkClick r:id="rId6"/>
              </a:rPr>
              <a:t>://www.mathalicious.com/index.</a:t>
            </a:r>
            <a:r>
              <a:rPr lang="en-US" sz="1400" dirty="0" smtClean="0">
                <a:hlinkClick r:id="rId6"/>
              </a:rPr>
              <a:t>php</a:t>
            </a:r>
            <a:r>
              <a:rPr lang="en-US" sz="1400" dirty="0" smtClean="0"/>
              <a:t> </a:t>
            </a:r>
            <a:endParaRPr lang="en-US" sz="1400" dirty="0" smtClean="0"/>
          </a:p>
          <a:p>
            <a:pPr>
              <a:lnSpc>
                <a:spcPct val="80000"/>
              </a:lnSpc>
            </a:pPr>
            <a:r>
              <a:rPr lang="en-US" sz="1400" dirty="0" smtClean="0"/>
              <a:t>K-12 Online Teaching Strategies resource site:</a:t>
            </a:r>
            <a:br>
              <a:rPr lang="en-US" sz="1400" dirty="0" smtClean="0"/>
            </a:br>
            <a:r>
              <a:rPr lang="en-US" sz="1400" dirty="0" smtClean="0">
                <a:hlinkClick r:id="rId7"/>
              </a:rPr>
              <a:t>https://sites.google.com/site/onlineteachingstrategies/</a:t>
            </a:r>
            <a:r>
              <a:rPr lang="en-US" sz="1400" dirty="0" smtClean="0"/>
              <a:t> </a:t>
            </a:r>
            <a:endParaRPr lang="en-US" sz="1400" dirty="0" smtClean="0">
              <a:hlinkClick r:id="rId8"/>
            </a:endParaRPr>
          </a:p>
          <a:p>
            <a:r>
              <a:rPr lang="en-US" sz="1400" dirty="0" smtClean="0">
                <a:hlinkClick r:id="rId9"/>
              </a:rPr>
              <a:t>Research Committee Issues Brief: Examining Communication and Interaction in Online Teaching</a:t>
            </a:r>
            <a:r>
              <a:rPr lang="en-US" sz="1400" dirty="0" smtClean="0"/>
              <a:t>, </a:t>
            </a:r>
            <a:r>
              <a:rPr lang="en-US" sz="1400" dirty="0" err="1" smtClean="0"/>
              <a:t>iNACOL</a:t>
            </a:r>
            <a:r>
              <a:rPr lang="en-US" sz="1400" dirty="0" smtClean="0"/>
              <a:t> (September 2009)</a:t>
            </a:r>
          </a:p>
          <a:p>
            <a:r>
              <a:rPr lang="en-US" sz="1400" dirty="0" smtClean="0">
                <a:hlinkClick r:id="rId10"/>
              </a:rPr>
              <a:t>Blended Learning: The Convergence of Online and Face-To-Face Education</a:t>
            </a:r>
            <a:endParaRPr lang="en-US" sz="1400" dirty="0" smtClean="0"/>
          </a:p>
          <a:p>
            <a:r>
              <a:rPr lang="en-US" sz="1400" dirty="0" smtClean="0">
                <a:cs typeface="Verdana"/>
              </a:rPr>
              <a:t>Partnership </a:t>
            </a:r>
            <a:r>
              <a:rPr lang="en-US" sz="1400" dirty="0" smtClean="0">
                <a:cs typeface="Verdana"/>
              </a:rPr>
              <a:t>for 21st Century Skills. 2004. Framework for 21st century learning. </a:t>
            </a:r>
            <a:r>
              <a:rPr lang="en-US" sz="1400" dirty="0" smtClean="0">
                <a:cs typeface="Verdana"/>
                <a:hlinkClick r:id="rId11"/>
              </a:rPr>
              <a:t>http://www.21stcenturyskills.org/index.php?option=com_content&amp;task=view&amp;id=254&amp;Itemid=120</a:t>
            </a:r>
            <a:r>
              <a:rPr lang="en-US" sz="1400" dirty="0" smtClean="0">
                <a:cs typeface="Verdana"/>
              </a:rPr>
              <a:t> </a:t>
            </a:r>
            <a:endParaRPr lang="en-US" sz="1400" dirty="0" smtClean="0"/>
          </a:p>
          <a:p>
            <a:endParaRPr lang="en-US" sz="1400" dirty="0" smtClean="0"/>
          </a:p>
          <a:p>
            <a:endParaRPr lang="en-US" sz="1400" dirty="0" smtClean="0"/>
          </a:p>
          <a:p>
            <a:endParaRPr lang="en-US" sz="1400" dirty="0"/>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066800" y="334963"/>
            <a:ext cx="7772400" cy="731837"/>
          </a:xfrm>
        </p:spPr>
        <p:txBody>
          <a:bodyPr rtlCol="0">
            <a:normAutofit/>
          </a:bodyPr>
          <a:lstStyle/>
          <a:p>
            <a:pPr fontAlgn="auto">
              <a:spcAft>
                <a:spcPts val="0"/>
              </a:spcAft>
              <a:defRPr/>
            </a:pPr>
            <a:r>
              <a:rPr lang="en-US" dirty="0" smtClean="0"/>
              <a:t>  Virtual Learning Scaffolding Model</a:t>
            </a:r>
          </a:p>
        </p:txBody>
      </p:sp>
      <p:sp>
        <p:nvSpPr>
          <p:cNvPr id="12292" name="Rectangle 3"/>
          <p:cNvSpPr>
            <a:spLocks noGrp="1" noChangeArrowheads="1"/>
          </p:cNvSpPr>
          <p:nvPr>
            <p:ph idx="1"/>
          </p:nvPr>
        </p:nvSpPr>
        <p:spPr>
          <a:xfrm>
            <a:off x="304800" y="1524000"/>
            <a:ext cx="3581400" cy="4648200"/>
          </a:xfrm>
        </p:spPr>
        <p:txBody>
          <a:bodyPr/>
          <a:lstStyle/>
          <a:p>
            <a:pPr>
              <a:lnSpc>
                <a:spcPct val="90000"/>
              </a:lnSpc>
            </a:pPr>
            <a:endParaRPr lang="en-US" sz="2000" dirty="0"/>
          </a:p>
          <a:p>
            <a:pPr>
              <a:lnSpc>
                <a:spcPct val="90000"/>
              </a:lnSpc>
            </a:pPr>
            <a:r>
              <a:rPr lang="en-US" sz="2000" dirty="0"/>
              <a:t>Student-</a:t>
            </a:r>
            <a:r>
              <a:rPr lang="en-US" sz="2000" dirty="0" smtClean="0"/>
              <a:t>centered</a:t>
            </a:r>
          </a:p>
          <a:p>
            <a:pPr>
              <a:lnSpc>
                <a:spcPct val="90000"/>
              </a:lnSpc>
            </a:pPr>
            <a:r>
              <a:rPr lang="en-US" sz="2000" dirty="0" smtClean="0"/>
              <a:t>Engaging</a:t>
            </a:r>
          </a:p>
          <a:p>
            <a:pPr>
              <a:lnSpc>
                <a:spcPct val="90000"/>
              </a:lnSpc>
            </a:pPr>
            <a:r>
              <a:rPr lang="en-US" sz="2000" dirty="0"/>
              <a:t>Construct active learning</a:t>
            </a:r>
          </a:p>
          <a:p>
            <a:pPr>
              <a:lnSpc>
                <a:spcPct val="90000"/>
              </a:lnSpc>
            </a:pPr>
            <a:r>
              <a:rPr lang="en-US" sz="2000" dirty="0"/>
              <a:t>Supports learning through varied instructional</a:t>
            </a:r>
            <a:r>
              <a:rPr lang="en-US" sz="2000" dirty="0" smtClean="0"/>
              <a:t> tools and strategies</a:t>
            </a:r>
            <a:endParaRPr lang="en-US" sz="2000" dirty="0"/>
          </a:p>
        </p:txBody>
      </p:sp>
      <p:pic>
        <p:nvPicPr>
          <p:cNvPr id="12293" name="Content Placeholder 3" descr="012505 learning triad graphic"/>
          <p:cNvPicPr>
            <a:picLocks noChangeAspect="1" noChangeArrowheads="1"/>
          </p:cNvPicPr>
          <p:nvPr/>
        </p:nvPicPr>
        <p:blipFill>
          <a:blip r:embed="rId3" cstate="print"/>
          <a:srcRect/>
          <a:stretch>
            <a:fillRect/>
          </a:stretch>
        </p:blipFill>
        <p:spPr bwMode="auto">
          <a:xfrm>
            <a:off x="3865914" y="1524000"/>
            <a:ext cx="4820886" cy="4343400"/>
          </a:xfrm>
          <a:prstGeom prst="rect">
            <a:avLst/>
          </a:prstGeom>
          <a:noFill/>
          <a:ln w="28575">
            <a:solidFill>
              <a:srgbClr val="336600"/>
            </a:solidFill>
            <a:miter lim="800000"/>
            <a:headEnd/>
            <a:tailEnd/>
          </a:ln>
        </p:spPr>
      </p:pic>
      <p:sp>
        <p:nvSpPr>
          <p:cNvPr id="6" name="Rounded Rectangle 5"/>
          <p:cNvSpPr/>
          <p:nvPr/>
        </p:nvSpPr>
        <p:spPr bwMode="auto">
          <a:xfrm>
            <a:off x="304800" y="609600"/>
            <a:ext cx="1143000" cy="1219200"/>
          </a:xfrm>
          <a:prstGeom prst="rect">
            <a:avLst/>
          </a:prstGeom>
        </p:spPr>
        <p:style>
          <a:lnRef idx="0">
            <a:scrgbClr r="0" g="0" b="0"/>
          </a:lnRef>
          <a:fillRef idx="0">
            <a:scrgbClr r="0" g="0" b="0"/>
          </a:fillRef>
          <a:effectRef idx="0">
            <a:scrgbClr r="0" g="0" b="0"/>
          </a:effectRef>
          <a:fontRef idx="minor">
            <a:schemeClr val="lt1"/>
          </a:fontRef>
        </p:style>
        <p:txBody>
          <a:bodyPr lIns="36195" tIns="36195" rIns="36195" bIns="36195" anchor="ctr"/>
          <a:lstStyle/>
          <a:p>
            <a:pPr algn="ctr" defTabSz="844550" eaLnBrk="0" fontAlgn="auto" hangingPunct="0">
              <a:lnSpc>
                <a:spcPct val="90000"/>
              </a:lnSpc>
              <a:spcBef>
                <a:spcPts val="0"/>
              </a:spcBef>
              <a:spcAft>
                <a:spcPct val="35000"/>
              </a:spcAft>
              <a:defRPr/>
            </a:pPr>
            <a:r>
              <a:rPr lang="en-US" sz="1900" dirty="0">
                <a:solidFill>
                  <a:srgbClr val="FFFFFF"/>
                </a:solidFill>
                <a:ea typeface="MS PGothic" pitchFamily="34" charset="-128"/>
              </a:rPr>
              <a:t>Learner Autonomy</a:t>
            </a:r>
          </a:p>
        </p:txBody>
      </p:sp>
      <p:sp>
        <p:nvSpPr>
          <p:cNvPr id="7" name="Rounded Rectangle 5"/>
          <p:cNvSpPr/>
          <p:nvPr/>
        </p:nvSpPr>
        <p:spPr bwMode="auto">
          <a:xfrm>
            <a:off x="306388" y="323850"/>
            <a:ext cx="1490662" cy="1177925"/>
          </a:xfrm>
          <a:prstGeom prst="rect">
            <a:avLst/>
          </a:prstGeom>
        </p:spPr>
        <p:style>
          <a:lnRef idx="0">
            <a:scrgbClr r="0" g="0" b="0"/>
          </a:lnRef>
          <a:fillRef idx="0">
            <a:scrgbClr r="0" g="0" b="0"/>
          </a:fillRef>
          <a:effectRef idx="0">
            <a:scrgbClr r="0" g="0" b="0"/>
          </a:effectRef>
          <a:fontRef idx="minor">
            <a:schemeClr val="lt1"/>
          </a:fontRef>
        </p:style>
        <p:txBody>
          <a:bodyPr lIns="36195" tIns="36195" rIns="36195" bIns="36195" anchor="ctr"/>
          <a:lstStyle/>
          <a:p>
            <a:pPr algn="ctr" defTabSz="844550" eaLnBrk="0" fontAlgn="auto" hangingPunct="0">
              <a:lnSpc>
                <a:spcPct val="90000"/>
              </a:lnSpc>
              <a:spcBef>
                <a:spcPts val="0"/>
              </a:spcBef>
              <a:spcAft>
                <a:spcPct val="35000"/>
              </a:spcAft>
              <a:defRPr/>
            </a:pPr>
            <a:r>
              <a:rPr lang="en-US" sz="1900" dirty="0">
                <a:solidFill>
                  <a:srgbClr val="FFFFFF"/>
                </a:solidFill>
                <a:ea typeface="MS PGothic" pitchFamily="34" charset="-128"/>
              </a:rPr>
              <a:t>Learner Autonomy</a:t>
            </a:r>
          </a:p>
        </p:txBody>
      </p:sp>
      <p:sp>
        <p:nvSpPr>
          <p:cNvPr id="8" name="Rounded Rectangle 5"/>
          <p:cNvSpPr/>
          <p:nvPr/>
        </p:nvSpPr>
        <p:spPr bwMode="auto">
          <a:xfrm>
            <a:off x="458788" y="476250"/>
            <a:ext cx="1490662" cy="1177925"/>
          </a:xfrm>
          <a:prstGeom prst="rect">
            <a:avLst/>
          </a:prstGeom>
        </p:spPr>
        <p:style>
          <a:lnRef idx="0">
            <a:scrgbClr r="0" g="0" b="0"/>
          </a:lnRef>
          <a:fillRef idx="0">
            <a:scrgbClr r="0" g="0" b="0"/>
          </a:fillRef>
          <a:effectRef idx="0">
            <a:scrgbClr r="0" g="0" b="0"/>
          </a:effectRef>
          <a:fontRef idx="minor">
            <a:schemeClr val="lt1"/>
          </a:fontRef>
        </p:style>
        <p:txBody>
          <a:bodyPr lIns="36195" tIns="36195" rIns="36195" bIns="36195" anchor="ctr"/>
          <a:lstStyle/>
          <a:p>
            <a:pPr algn="ctr" defTabSz="844550" eaLnBrk="0" fontAlgn="auto" hangingPunct="0">
              <a:lnSpc>
                <a:spcPct val="90000"/>
              </a:lnSpc>
              <a:spcBef>
                <a:spcPts val="0"/>
              </a:spcBef>
              <a:spcAft>
                <a:spcPct val="35000"/>
              </a:spcAft>
              <a:defRPr/>
            </a:pPr>
            <a:r>
              <a:rPr lang="en-US" sz="1900" dirty="0">
                <a:solidFill>
                  <a:srgbClr val="FFFFFF"/>
                </a:solidFill>
                <a:ea typeface="MS PGothic" pitchFamily="34" charset="-128"/>
              </a:rPr>
              <a:t>Learner Autonomy</a:t>
            </a:r>
          </a:p>
        </p:txBody>
      </p:sp>
      <p:pic>
        <p:nvPicPr>
          <p:cNvPr id="13" name="Picture 4" descr="CA.General.rgbforWEB.jpg"/>
          <p:cNvPicPr>
            <a:picLocks noChangeAspect="1"/>
          </p:cNvPicPr>
          <p:nvPr/>
        </p:nvPicPr>
        <p:blipFill>
          <a:blip r:embed="rId4" cstate="print"/>
          <a:srcRect/>
          <a:stretch>
            <a:fillRect/>
          </a:stretch>
        </p:blipFill>
        <p:spPr bwMode="auto">
          <a:xfrm>
            <a:off x="5257800" y="6019800"/>
            <a:ext cx="2354263" cy="67151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Technology</a:t>
            </a:r>
            <a:endParaRPr lang="en-US" sz="2800" dirty="0"/>
          </a:p>
        </p:txBody>
      </p:sp>
      <p:pic>
        <p:nvPicPr>
          <p:cNvPr id="4" name="Picture 3"/>
          <p:cNvPicPr>
            <a:picLocks noChangeAspect="1"/>
          </p:cNvPicPr>
          <p:nvPr/>
        </p:nvPicPr>
        <p:blipFill>
          <a:blip r:embed="rId3" cstate="print"/>
          <a:stretch>
            <a:fillRect/>
          </a:stretch>
        </p:blipFill>
        <p:spPr>
          <a:xfrm>
            <a:off x="1828800" y="1828800"/>
            <a:ext cx="5334000" cy="4000500"/>
          </a:xfrm>
          <a:prstGeom prst="rect">
            <a:avLst/>
          </a:prstGeom>
        </p:spPr>
      </p:pic>
      <p:sp>
        <p:nvSpPr>
          <p:cNvPr id="6" name="Circular Arrow 5"/>
          <p:cNvSpPr/>
          <p:nvPr/>
        </p:nvSpPr>
        <p:spPr>
          <a:xfrm rot="5400000">
            <a:off x="5144738" y="985969"/>
            <a:ext cx="2123340" cy="1732041"/>
          </a:xfrm>
          <a:prstGeom prst="circularArrow">
            <a:avLst/>
          </a:prstGeom>
          <a:solidFill>
            <a:srgbClr val="FF6600"/>
          </a:solidFill>
          <a:ln/>
        </p:spPr>
        <p:style>
          <a:lnRef idx="1">
            <a:schemeClr val="accent1"/>
          </a:lnRef>
          <a:fillRef idx="3">
            <a:schemeClr val="accent1"/>
          </a:fillRef>
          <a:effectRef idx="2">
            <a:schemeClr val="accent1"/>
          </a:effectRef>
          <a:fontRef idx="minor">
            <a:schemeClr val="lt1"/>
          </a:fontRef>
        </p:style>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Picture 14.png"/>
          <p:cNvPicPr>
            <a:picLocks noChangeAspect="1"/>
          </p:cNvPicPr>
          <p:nvPr/>
        </p:nvPicPr>
        <p:blipFill>
          <a:blip r:embed="rId2" cstate="print"/>
          <a:stretch>
            <a:fillRect/>
          </a:stretch>
        </p:blipFill>
        <p:spPr>
          <a:xfrm>
            <a:off x="228600" y="3962400"/>
            <a:ext cx="5858388" cy="2514600"/>
          </a:xfrm>
          <a:prstGeom prst="rect">
            <a:avLst/>
          </a:prstGeom>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lstStyle/>
          <a:p>
            <a:r>
              <a:rPr lang="en-US" dirty="0" smtClean="0"/>
              <a:t>Learning Portals</a:t>
            </a:r>
            <a:endParaRPr lang="en-US" dirty="0"/>
          </a:p>
        </p:txBody>
      </p:sp>
      <p:pic>
        <p:nvPicPr>
          <p:cNvPr id="8" name="Picture 7" descr="Picture 4.png"/>
          <p:cNvPicPr>
            <a:picLocks noChangeAspect="1"/>
          </p:cNvPicPr>
          <p:nvPr/>
        </p:nvPicPr>
        <p:blipFill>
          <a:blip r:embed="rId3" cstate="print"/>
          <a:stretch>
            <a:fillRect/>
          </a:stretch>
        </p:blipFill>
        <p:spPr>
          <a:xfrm>
            <a:off x="304800" y="1295400"/>
            <a:ext cx="5236336" cy="3204998"/>
          </a:xfrm>
          <a:prstGeom prst="rect">
            <a:avLst/>
          </a:prstGeom>
          <a:effectLst>
            <a:outerShdw blurRad="50800" dist="38100" dir="2700000" algn="tl" rotWithShape="0">
              <a:srgbClr val="000000">
                <a:alpha val="43000"/>
              </a:srgbClr>
            </a:outerShdw>
          </a:effectLst>
        </p:spPr>
      </p:pic>
      <p:pic>
        <p:nvPicPr>
          <p:cNvPr id="6" name="Picture 5" descr="Picture 12.png"/>
          <p:cNvPicPr>
            <a:picLocks noChangeAspect="1"/>
          </p:cNvPicPr>
          <p:nvPr/>
        </p:nvPicPr>
        <p:blipFill>
          <a:blip r:embed="rId4" cstate="print"/>
          <a:stretch>
            <a:fillRect/>
          </a:stretch>
        </p:blipFill>
        <p:spPr>
          <a:xfrm>
            <a:off x="4953000" y="1447800"/>
            <a:ext cx="3744643" cy="3453797"/>
          </a:xfrm>
          <a:prstGeom prst="rect">
            <a:avLst/>
          </a:prstGeom>
          <a:effectLst>
            <a:outerShdw blurRad="50800" dist="38100" dir="2700000" algn="tl" rotWithShape="0">
              <a:srgbClr val="000000">
                <a:alpha val="43000"/>
              </a:srgbClr>
            </a:outerShdw>
          </a:effectLst>
        </p:spPr>
      </p:pic>
      <p:pic>
        <p:nvPicPr>
          <p:cNvPr id="9" name="Picture 8" descr="Picture 11.png"/>
          <p:cNvPicPr>
            <a:picLocks noChangeAspect="1"/>
          </p:cNvPicPr>
          <p:nvPr/>
        </p:nvPicPr>
        <p:blipFill>
          <a:blip r:embed="rId5" cstate="print"/>
          <a:stretch>
            <a:fillRect/>
          </a:stretch>
        </p:blipFill>
        <p:spPr>
          <a:xfrm>
            <a:off x="4267200" y="2743200"/>
            <a:ext cx="4434750" cy="388620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Tools</a:t>
            </a:r>
            <a:endParaRPr lang="en-US" dirty="0"/>
          </a:p>
        </p:txBody>
      </p:sp>
      <p:pic>
        <p:nvPicPr>
          <p:cNvPr id="4" name="Picture 3" descr="adobeconnect.png"/>
          <p:cNvPicPr>
            <a:picLocks noChangeAspect="1"/>
          </p:cNvPicPr>
          <p:nvPr/>
        </p:nvPicPr>
        <p:blipFill>
          <a:blip r:embed="rId2" cstate="print"/>
          <a:stretch>
            <a:fillRect/>
          </a:stretch>
        </p:blipFill>
        <p:spPr>
          <a:xfrm>
            <a:off x="609600" y="1398953"/>
            <a:ext cx="6029560" cy="3782647"/>
          </a:xfrm>
          <a:prstGeom prst="rect">
            <a:avLst/>
          </a:prstGeom>
          <a:effectLst>
            <a:outerShdw blurRad="50800" dist="38100" dir="2700000" algn="tl" rotWithShape="0">
              <a:srgbClr val="000000">
                <a:alpha val="43000"/>
              </a:srgbClr>
            </a:outerShdw>
          </a:effectLst>
        </p:spPr>
      </p:pic>
      <p:pic>
        <p:nvPicPr>
          <p:cNvPr id="6" name="Picture 5" descr="Picture 18.png"/>
          <p:cNvPicPr>
            <a:picLocks noChangeAspect="1"/>
          </p:cNvPicPr>
          <p:nvPr/>
        </p:nvPicPr>
        <p:blipFill>
          <a:blip r:embed="rId3" cstate="print"/>
          <a:stretch>
            <a:fillRect/>
          </a:stretch>
        </p:blipFill>
        <p:spPr>
          <a:xfrm>
            <a:off x="4789458" y="1219201"/>
            <a:ext cx="3235845" cy="4038600"/>
          </a:xfrm>
          <a:prstGeom prst="rect">
            <a:avLst/>
          </a:prstGeom>
          <a:effectLst/>
        </p:spPr>
      </p:pic>
      <p:pic>
        <p:nvPicPr>
          <p:cNvPr id="7" name="Picture 6" descr="Picture 1.png"/>
          <p:cNvPicPr>
            <a:picLocks noChangeAspect="1"/>
          </p:cNvPicPr>
          <p:nvPr/>
        </p:nvPicPr>
        <p:blipFill>
          <a:blip r:embed="rId4" cstate="print"/>
          <a:srcRect r="4023" b="4236"/>
          <a:stretch>
            <a:fillRect/>
          </a:stretch>
        </p:blipFill>
        <p:spPr>
          <a:xfrm>
            <a:off x="3429000" y="3429000"/>
            <a:ext cx="1487630" cy="2819400"/>
          </a:xfrm>
          <a:prstGeom prst="rect">
            <a:avLst/>
          </a:prstGeom>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MMPROD_NEXTUNIQUEID" val="10009"/>
  <p:tag name="SECTOMILLISECCONVERTED" val="1"/>
  <p:tag name="MMPROD_UIDATA" val="&lt;database version=&quot;6.0&quot;&gt;&lt;object type=&quot;1&quot; unique_id=&quot;10001&quot;&gt;&lt;object type=&quot;8&quot; unique_id=&quot;10002&quot;&gt;&lt;/object&gt;&lt;object type=&quot;2&quot; unique_id=&quot;10003&quot;&gt;&lt;object type=&quot;3&quot; unique_id=&quot;10012&quot;&gt;&lt;property id=&quot;20148&quot; value=&quot;5&quot;/&gt;&lt;property id=&quot;20300&quot; value=&quot;Slide 21&quot;/&gt;&lt;property id=&quot;20307&quot; value=&quot;268&quot;/&gt;&lt;/object&gt;&lt;object type=&quot;3&quot; unique_id=&quot;10013&quot;&gt;&lt;property id=&quot;20148&quot; value=&quot;5&quot;/&gt;&lt;property id=&quot;20300&quot; value=&quot;Slide 22 - &amp;quot;Interactive Simulations&amp;quot;&quot;/&gt;&lt;property id=&quot;20307&quot; value=&quot;269&quot;/&gt;&lt;/object&gt;&lt;object type=&quot;3&quot; unique_id=&quot;10016&quot;&gt;&lt;property id=&quot;20148&quot; value=&quot;5&quot;/&gt;&lt;property id=&quot;20300&quot; value=&quot;Slide 37&quot;/&gt;&lt;property id=&quot;20307&quot; value=&quot;314&quot;/&gt;&lt;/object&gt;&lt;object type=&quot;3&quot; unique_id=&quot;10018&quot;&gt;&lt;property id=&quot;20148&quot; value=&quot;5&quot;/&gt;&lt;property id=&quot;20300&quot; value=&quot;Slide 35&quot;/&gt;&lt;property id=&quot;20307&quot; value=&quot;272&quot;/&gt;&lt;/object&gt;&lt;object type=&quot;3&quot; unique_id=&quot;10019&quot;&gt;&lt;property id=&quot;20148&quot; value=&quot;5&quot;/&gt;&lt;property id=&quot;20300&quot; value=&quot;Slide 43 - &amp;quot;“Our Environment” Wiki&amp;quot;&quot;/&gt;&lt;property id=&quot;20307&quot; value=&quot;299&quot;/&gt;&lt;/object&gt;&lt;object type=&quot;3&quot; unique_id=&quot;10021&quot;&gt;&lt;property id=&quot;20148&quot; value=&quot;5&quot;/&gt;&lt;property id=&quot;20300&quot; value=&quot;Slide 27&quot;/&gt;&lt;property id=&quot;20307&quot; value=&quot;300&quot;/&gt;&lt;/object&gt;&lt;object type=&quot;3&quot; unique_id=&quot;10023&quot;&gt;&lt;property id=&quot;20148&quot; value=&quot;5&quot;/&gt;&lt;property id=&quot;20300&quot; value=&quot;Slide 40&quot;/&gt;&lt;property id=&quot;20307&quot; value=&quot;304&quot;/&gt;&lt;/object&gt;&lt;object type=&quot;3&quot; unique_id=&quot;10024&quot;&gt;&lt;property id=&quot;20148&quot; value=&quot;5&quot;/&gt;&lt;property id=&quot;20300&quot; value=&quot;Slide 36&quot;/&gt;&lt;property id=&quot;20307&quot; value=&quot;275&quot;/&gt;&lt;/object&gt;&lt;object type=&quot;3&quot; unique_id=&quot;10025&quot;&gt;&lt;property id=&quot;20148&quot; value=&quot;5&quot;/&gt;&lt;property id=&quot;20300&quot; value=&quot;Slide 42&quot;/&gt;&lt;property id=&quot;20307&quot; value=&quot;301&quot;/&gt;&lt;/object&gt;&lt;object type=&quot;3&quot; unique_id=&quot;10026&quot;&gt;&lt;property id=&quot;20148&quot; value=&quot;5&quot;/&gt;&lt;property id=&quot;20300&quot; value=&quot;Slide 44&quot;/&gt;&lt;property id=&quot;20307&quot; value=&quot;305&quot;/&gt;&lt;/object&gt;&lt;object type=&quot;3&quot; unique_id=&quot;10102&quot;&gt;&lt;property id=&quot;20148&quot; value=&quot;5&quot;/&gt;&lt;property id=&quot;20300&quot; value=&quot;Slide 1 - &amp;quot;Project Based Learning: Virtually Authentic&amp;quot;&quot;/&gt;&lt;property id=&quot;20307&quot; value=&quot;479&quot;/&gt;&lt;/object&gt;&lt;object type=&quot;3&quot; unique_id=&quot;10103&quot;&gt;&lt;property id=&quot;20148&quot; value=&quot;5&quot;/&gt;&lt;property id=&quot;20300&quot; value=&quot;Slide 2 - &amp;quot;Agenda&amp;quot;&quot;/&gt;&lt;property id=&quot;20307&quot; value=&quot;480&quot;/&gt;&lt;/object&gt;&lt;object type=&quot;3&quot; unique_id=&quot;10104&quot;&gt;&lt;property id=&quot;20148&quot; value=&quot;5&quot;/&gt;&lt;property id=&quot;20300&quot; value=&quot;Slide 3 - &amp;quot;The “TEACHER” in Online Teaching&amp;#x0D;&amp;#x0A;&amp;quot;&quot;/&gt;&lt;property id=&quot;20307&quot; value=&quot;471&quot;/&gt;&lt;/object&gt;&lt;object type=&quot;3&quot; unique_id=&quot;10105&quot;&gt;&lt;property id=&quot;20148&quot; value=&quot;5&quot;/&gt;&lt;property id=&quot;20300&quot; value=&quot;Slide 4&quot;/&gt;&lt;property id=&quot;20307&quot; value=&quot;481&quot;/&gt;&lt;/object&gt;&lt;object type=&quot;3&quot; unique_id=&quot;10106&quot;&gt;&lt;property id=&quot;20148&quot; value=&quot;5&quot;/&gt;&lt;property id=&quot;20300&quot; value=&quot;Slide 5 - &amp;quot;From Theory to Practice&amp;quot;&quot;/&gt;&lt;property id=&quot;20307&quot; value=&quot;482&quot;/&gt;&lt;/object&gt;&lt;object type=&quot;3&quot; unique_id=&quot;10107&quot;&gt;&lt;property id=&quot;20148&quot; value=&quot;5&quot;/&gt;&lt;property id=&quot;20300&quot; value=&quot;Slide 6 - &amp;quot;  Virtual Learning Scaffolding Model&amp;quot;&quot;/&gt;&lt;property id=&quot;20307&quot; value=&quot;483&quot;/&gt;&lt;/object&gt;&lt;object type=&quot;3&quot; unique_id=&quot;10108&quot;&gt;&lt;property id=&quot;20148&quot; value=&quot;5&quot;/&gt;&lt;property id=&quot;20300&quot; value=&quot;Slide 7 - &amp;quot;Technology&amp;quot;&quot;/&gt;&lt;property id=&quot;20307&quot; value=&quot;484&quot;/&gt;&lt;/object&gt;&lt;object type=&quot;3&quot; unique_id=&quot;10109&quot;&gt;&lt;property id=&quot;20148&quot; value=&quot;5&quot;/&gt;&lt;property id=&quot;20300&quot; value=&quot;Slide 8 - &amp;quot;Learning Portals&amp;quot;&quot;/&gt;&lt;property id=&quot;20307&quot; value=&quot;440&quot;/&gt;&lt;/object&gt;&lt;object type=&quot;3&quot; unique_id=&quot;10110&quot;&gt;&lt;property id=&quot;20148&quot; value=&quot;5&quot;/&gt;&lt;property id=&quot;20300&quot; value=&quot;Slide 9 - &amp;quot;Communication Tools&amp;quot;&quot;/&gt;&lt;property id=&quot;20307&quot; value=&quot;441&quot;/&gt;&lt;/object&gt;&lt;object type=&quot;3&quot; unique_id=&quot;10111&quot;&gt;&lt;property id=&quot;20148&quot; value=&quot;5&quot;/&gt;&lt;property id=&quot;20300&quot; value=&quot;Slide 10 - &amp;quot;Writing and Reflection Tools&amp;quot;&quot;/&gt;&lt;property id=&quot;20307&quot; value=&quot;442&quot;/&gt;&lt;/object&gt;&lt;object type=&quot;3&quot; unique_id=&quot;10112&quot;&gt;&lt;property id=&quot;20148&quot; value=&quot;5&quot;/&gt;&lt;property id=&quot;20300&quot; value=&quot;Slide 11 - &amp;quot;Collaboration Tools&amp;quot;&quot;/&gt;&lt;property id=&quot;20307&quot; value=&quot;443&quot;/&gt;&lt;/object&gt;&lt;object type=&quot;3&quot; unique_id=&quot;10113&quot;&gt;&lt;property id=&quot;20148&quot; value=&quot;5&quot;/&gt;&lt;property id=&quot;20300&quot; value=&quot;Slide 12 - &amp;quot;Web-Based Multimedia Tools&amp;quot;&quot;/&gt;&lt;property id=&quot;20307&quot; value=&quot;422&quot;/&gt;&lt;/object&gt;&lt;object type=&quot;3&quot; unique_id=&quot;10114&quot;&gt;&lt;property id=&quot;20148&quot; value=&quot;5&quot;/&gt;&lt;property id=&quot;20300&quot; value=&quot;Slide 13 - &amp;quot;Networking Tools&amp;quot;&quot;/&gt;&lt;property id=&quot;20307&quot; value=&quot;444&quot;/&gt;&lt;/object&gt;&lt;object type=&quot;3&quot; unique_id=&quot;10115&quot;&gt;&lt;property id=&quot;20148&quot; value=&quot;5&quot;/&gt;&lt;property id=&quot;20300&quot; value=&quot;Slide 14 - &amp;quot;Instructional Teaching Aids&amp;quot;&quot;/&gt;&lt;property id=&quot;20307&quot; value=&quot;390&quot;/&gt;&lt;/object&gt;&lt;object type=&quot;3&quot; unique_id=&quot;10116&quot;&gt;&lt;property id=&quot;20148&quot; value=&quot;5&quot;/&gt;&lt;property id=&quot;20300&quot; value=&quot;Slide 15&quot;/&gt;&lt;property id=&quot;20307&quot; value=&quot;330&quot;/&gt;&lt;/object&gt;&lt;object type=&quot;3&quot; unique_id=&quot;10117&quot;&gt;&lt;property id=&quot;20148&quot; value=&quot;5&quot;/&gt;&lt;property id=&quot;20300&quot; value=&quot;Slide 16&quot;/&gt;&lt;property id=&quot;20307&quot; value=&quot;334&quot;/&gt;&lt;/object&gt;&lt;object type=&quot;3&quot; unique_id=&quot;10118&quot;&gt;&lt;property id=&quot;20148&quot; value=&quot;5&quot;/&gt;&lt;property id=&quot;20300&quot; value=&quot;Slide 17&quot;/&gt;&lt;property id=&quot;20307&quot; value=&quot;486&quot;/&gt;&lt;/object&gt;&lt;object type=&quot;3&quot; unique_id=&quot;10119&quot;&gt;&lt;property id=&quot;20148&quot; value=&quot;5&quot;/&gt;&lt;property id=&quot;20300&quot; value=&quot;Slide 18 - &amp;quot;Tool-Centered vs. Learner-Centered&amp;quot;&quot;/&gt;&lt;property id=&quot;20307&quot; value=&quot;488&quot;/&gt;&lt;/object&gt;&lt;object type=&quot;3&quot; unique_id=&quot;10120&quot;&gt;&lt;property id=&quot;20148&quot; value=&quot;5&quot;/&gt;&lt;property id=&quot;20300&quot; value=&quot;Slide 19&quot;/&gt;&lt;property id=&quot;20307&quot; value=&quot;487&quot;/&gt;&lt;/object&gt;&lt;object type=&quot;3&quot; unique_id=&quot;10121&quot;&gt;&lt;property id=&quot;20148&quot; value=&quot;5&quot;/&gt;&lt;property id=&quot;20300&quot; value=&quot;Slide 20&quot;/&gt;&lt;property id=&quot;20307&quot; value=&quot;365&quot;/&gt;&lt;/object&gt;&lt;object type=&quot;3&quot; unique_id=&quot;10123&quot;&gt;&lt;property id=&quot;20148&quot; value=&quot;5&quot;/&gt;&lt;property id=&quot;20300&quot; value=&quot;Slide 23 - &amp;quot;Interactive Learning Aids&amp;quot;&quot;/&gt;&lt;property id=&quot;20307&quot; value=&quot;489&quot;/&gt;&lt;/object&gt;&lt;object type=&quot;3&quot; unique_id=&quot;10124&quot;&gt;&lt;property id=&quot;20148&quot; value=&quot;5&quot;/&gt;&lt;property id=&quot;20300&quot; value=&quot;Slide 24 - &amp;quot;Multimedia&amp;quot;&quot;/&gt;&lt;property id=&quot;20307&quot; value=&quot;464&quot;/&gt;&lt;/object&gt;&lt;object type=&quot;3&quot; unique_id=&quot;10125&quot;&gt;&lt;property id=&quot;20148&quot; value=&quot;5&quot;/&gt;&lt;property id=&quot;20300&quot; value=&quot;Slide 25 - &amp;quot;Negotiated inputs and outcomes&amp;quot;&quot;/&gt;&lt;property id=&quot;20307&quot; value=&quot;454&quot;/&gt;&lt;/object&gt;&lt;object type=&quot;3&quot; unique_id=&quot;10126&quot;&gt;&lt;property id=&quot;20148&quot; value=&quot;5&quot;/&gt;&lt;property id=&quot;20300&quot; value=&quot;Slide 26 - &amp;quot;Glogster Poetry Project&amp;quot;&quot;/&gt;&lt;property id=&quot;20307&quot; value=&quot;455&quot;/&gt;&lt;/object&gt;&lt;object type=&quot;3&quot; unique_id=&quot;10127&quot;&gt;&lt;property id=&quot;20148&quot; value=&quot;5&quot;/&gt;&lt;property id=&quot;20300&quot; value=&quot;Slide 28&quot;/&gt;&lt;property id=&quot;20307&quot; value=&quot;344&quot;/&gt;&lt;/object&gt;&lt;object type=&quot;3&quot; unique_id=&quot;10128&quot;&gt;&lt;property id=&quot;20148&quot; value=&quot;5&quot;/&gt;&lt;property id=&quot;20300&quot; value=&quot;Slide 29 - &amp;quot;Collaborative Resources&amp;quot;&quot;/&gt;&lt;property id=&quot;20307&quot; value=&quot;457&quot;/&gt;&lt;/object&gt;&lt;object type=&quot;3&quot; unique_id=&quot;10129&quot;&gt;&lt;property id=&quot;20148&quot; value=&quot;5&quot;/&gt;&lt;property id=&quot;20300&quot; value=&quot;Slide 30 - &amp;quot;Collaborative Spaces&amp;quot;&quot;/&gt;&lt;property id=&quot;20307&quot; value=&quot;362&quot;/&gt;&lt;/object&gt;&lt;object type=&quot;3&quot; unique_id=&quot;10130&quot;&gt;&lt;property id=&quot;20148&quot; value=&quot;5&quot;/&gt;&lt;property id=&quot;20300&quot; value=&quot;Slide 31 - &amp;quot;Online Instructional Spaces&amp;quot;&quot;/&gt;&lt;property id=&quot;20307&quot; value=&quot;343&quot;/&gt;&lt;/object&gt;&lt;object type=&quot;3&quot; unique_id=&quot;10131&quot;&gt;&lt;property id=&quot;20148&quot; value=&quot;5&quot;/&gt;&lt;property id=&quot;20300&quot; value=&quot;Slide 32 - &amp;quot;Online Social Spaces&amp;quot;&quot;/&gt;&lt;property id=&quot;20307&quot; value=&quot;463&quot;/&gt;&lt;/object&gt;&lt;object type=&quot;3&quot; unique_id=&quot;10132&quot;&gt;&lt;property id=&quot;20148&quot; value=&quot;5&quot;/&gt;&lt;property id=&quot;20300&quot; value=&quot;Slide 33 - &amp;quot;Global Spaces&amp;quot;&quot;/&gt;&lt;property id=&quot;20307&quot; value=&quot;474&quot;/&gt;&lt;/object&gt;&lt;object type=&quot;3&quot; unique_id=&quot;10133&quot;&gt;&lt;property id=&quot;20148&quot; value=&quot;5&quot;/&gt;&lt;property id=&quot;20300&quot; value=&quot;Slide 34 - &amp;quot;Multiplayer Gaming&amp;quot;&quot;/&gt;&lt;property id=&quot;20307&quot; value=&quot;490&quot;/&gt;&lt;/object&gt;&lt;object type=&quot;3&quot; unique_id=&quot;10134&quot;&gt;&lt;property id=&quot;20148&quot; value=&quot;5&quot;/&gt;&lt;property id=&quot;20300&quot; value=&quot;Slide 38 - &amp;quot;Real-time communication&amp;quot;&quot;/&gt;&lt;property id=&quot;20307&quot; value=&quot;459&quot;/&gt;&lt;/object&gt;&lt;object type=&quot;3&quot; unique_id=&quot;10135&quot;&gt;&lt;property id=&quot;20148&quot; value=&quot;5&quot;/&gt;&lt;property id=&quot;20300&quot; value=&quot;Slide 39 - &amp;quot;Structured Learning Paths&amp;quot;&quot;/&gt;&lt;property id=&quot;20307&quot; value=&quot;505&quot;/&gt;&lt;/object&gt;&lt;object type=&quot;3&quot; unique_id=&quot;10136&quot;&gt;&lt;property id=&quot;20148&quot; value=&quot;5&quot;/&gt;&lt;property id=&quot;20300&quot; value=&quot;Slide 41&quot;/&gt;&lt;property id=&quot;20307&quot; value=&quot;465&quot;/&gt;&lt;/object&gt;&lt;object type=&quot;3&quot; unique_id=&quot;10137&quot;&gt;&lt;property id=&quot;20148&quot; value=&quot;5&quot;/&gt;&lt;property id=&quot;20300&quot; value=&quot;Slide 45&quot;/&gt;&lt;property id=&quot;20307&quot; value=&quot;476&quot;/&gt;&lt;/object&gt;&lt;object type=&quot;3&quot; unique_id=&quot;10138&quot;&gt;&lt;property id=&quot;20148&quot; value=&quot;5&quot;/&gt;&lt;property id=&quot;20300&quot; value=&quot;Slide 46 - &amp;quot;Online PBL Project Examples?&amp;quot;&quot;/&gt;&lt;property id=&quot;20307&quot; value=&quot;506&quot;/&gt;&lt;/object&gt;&lt;object type=&quot;3&quot; unique_id=&quot;10139&quot;&gt;&lt;property id=&quot;20148&quot; value=&quot;5&quot;/&gt;&lt;property id=&quot;20300&quot; value=&quot;Slide 47 - &amp;quot;Map It Project Example &amp;quot;&quot;/&gt;&lt;property id=&quot;20307&quot; value=&quot;491&quot;/&gt;&lt;/object&gt;&lt;object type=&quot;3&quot; unique_id=&quot;10140&quot;&gt;&lt;property id=&quot;20148&quot; value=&quot;5&quot;/&gt;&lt;property id=&quot;20300&quot; value=&quot;Slide 48 - &amp;quot;Lesson Chart &amp;#x0D;&amp;#x0A;Constructs in Italics&amp;quot;&quot;/&gt;&lt;property id=&quot;20307&quot; value=&quot;495&quot;/&gt;&lt;/object&gt;&lt;object type=&quot;3&quot; unique_id=&quot;10141&quot;&gt;&lt;property id=&quot;20148&quot; value=&quot;5&quot;/&gt;&lt;property id=&quot;20300&quot; value=&quot;Slide 49 - &amp;quot;Lesson One&amp;quot;&quot;/&gt;&lt;property id=&quot;20307&quot; value=&quot;496&quot;/&gt;&lt;/object&gt;&lt;object type=&quot;3&quot; unique_id=&quot;10142&quot;&gt;&lt;property id=&quot;20148&quot; value=&quot;5&quot;/&gt;&lt;property id=&quot;20300&quot; value=&quot;Slide 50 - &amp;quot;  Message  Board Responses&amp;quot;&quot;/&gt;&lt;property id=&quot;20307&quot; value=&quot;497&quot;/&gt;&lt;/object&gt;&lt;object type=&quot;3&quot; unique_id=&quot;10143&quot;&gt;&lt;property id=&quot;20148&quot; value=&quot;5&quot;/&gt;&lt;property id=&quot;20300&quot; value=&quot;Slide 51 - &amp;quot;Lesson 5: LiveLesson ®   &amp;quot;&quot;/&gt;&lt;property id=&quot;20307&quot; value=&quot;498&quot;/&gt;&lt;/object&gt;&lt;object type=&quot;3&quot; unique_id=&quot;10144&quot;&gt;&lt;property id=&quot;20148&quot; value=&quot;5&quot;/&gt;&lt;property id=&quot;20300&quot; value=&quot;Slide 52 - &amp;quot;Sample Benchmark Projects&amp;quot;&quot;/&gt;&lt;property id=&quot;20307&quot; value=&quot;499&quot;/&gt;&lt;/object&gt;&lt;object type=&quot;3&quot; unique_id=&quot;10145&quot;&gt;&lt;property id=&quot;20148&quot; value=&quot;5&quot;/&gt;&lt;property id=&quot;20300&quot; value=&quot;Slide 53&quot;/&gt;&lt;property id=&quot;20307&quot; value=&quot;502&quot;/&gt;&lt;/object&gt;&lt;object type=&quot;3&quot; unique_id=&quot;10146&quot;&gt;&lt;property id=&quot;20148&quot; value=&quot;5&quot;/&gt;&lt;property id=&quot;20300&quot; value=&quot;Slide 54&quot;/&gt;&lt;property id=&quot;20307&quot; value=&quot;504&quot;/&gt;&lt;/object&gt;&lt;object type=&quot;3&quot; unique_id=&quot;10147&quot;&gt;&lt;property id=&quot;20148&quot; value=&quot;5&quot;/&gt;&lt;property id=&quot;20300&quot; value=&quot;Slide 55&quot;/&gt;&lt;property id=&quot;20307&quot; value=&quot;478&quot;/&gt;&lt;/object&gt;&lt;object type=&quot;3&quot; unique_id=&quot;10148&quot;&gt;&lt;property id=&quot;20148&quot; value=&quot;5&quot;/&gt;&lt;property id=&quot;20300&quot; value=&quot;Slide 56 - &amp;quot;How will your classroom be transformed?&amp;quot;&quot;/&gt;&lt;property id=&quot;20307&quot; value=&quot;388&quot;/&gt;&lt;/object&gt;&lt;object type=&quot;3&quot; unique_id=&quot;10149&quot;&gt;&lt;property id=&quot;20148&quot; value=&quot;5&quot;/&gt;&lt;property id=&quot;20300&quot; value=&quot;Slide 57 - &amp;quot;Resources&amp;quot;&quot;/&gt;&lt;property id=&quot;20307&quot; value=&quot;435&quot;/&gt;&lt;/object&gt;&lt;/object&gt;&lt;/object&gt;&lt;/database&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3967</TotalTime>
  <Words>3136</Words>
  <Application>Microsoft Macintosh PowerPoint</Application>
  <PresentationFormat>On-screen Show (4:3)</PresentationFormat>
  <Paragraphs>491</Paragraphs>
  <Slides>58</Slides>
  <Notes>49</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Office Theme</vt:lpstr>
      <vt:lpstr>Slide</vt:lpstr>
      <vt:lpstr>Project Based Learning: Virtually Authentic</vt:lpstr>
      <vt:lpstr>Agenda</vt:lpstr>
      <vt:lpstr>The “TEACHER” in Online Teaching </vt:lpstr>
      <vt:lpstr>Slide 4</vt:lpstr>
      <vt:lpstr>From Theory to Practice</vt:lpstr>
      <vt:lpstr>  Virtual Learning Scaffolding Model</vt:lpstr>
      <vt:lpstr>Technology</vt:lpstr>
      <vt:lpstr>Learning Portals</vt:lpstr>
      <vt:lpstr>Communication Tools</vt:lpstr>
      <vt:lpstr>Writing and Reflection Tools</vt:lpstr>
      <vt:lpstr>Collaboration Tools</vt:lpstr>
      <vt:lpstr>Web-Based Multimedia Tools</vt:lpstr>
      <vt:lpstr>Networking Tools</vt:lpstr>
      <vt:lpstr>Instructional Teaching Aids</vt:lpstr>
      <vt:lpstr>Slide 15</vt:lpstr>
      <vt:lpstr>Slide 16</vt:lpstr>
      <vt:lpstr>Slide 17</vt:lpstr>
      <vt:lpstr>Tool-Centered vs. Learner-Centered</vt:lpstr>
      <vt:lpstr>Slide 19</vt:lpstr>
      <vt:lpstr>Slide 20</vt:lpstr>
      <vt:lpstr>Slide 21</vt:lpstr>
      <vt:lpstr>Interactive Simulations</vt:lpstr>
      <vt:lpstr>Interactive Learning Aids</vt:lpstr>
      <vt:lpstr>Multimedia</vt:lpstr>
      <vt:lpstr>Negotiated Inputs and Outcomes</vt:lpstr>
      <vt:lpstr>Reflection</vt:lpstr>
      <vt:lpstr>Slide 27</vt:lpstr>
      <vt:lpstr>Slide 28</vt:lpstr>
      <vt:lpstr>Collaborative Resources</vt:lpstr>
      <vt:lpstr>Collaborative Spaces</vt:lpstr>
      <vt:lpstr>Online Instructional Spaces</vt:lpstr>
      <vt:lpstr>Online Social Spaces</vt:lpstr>
      <vt:lpstr>Global Spaces</vt:lpstr>
      <vt:lpstr>Multiplayer Gaming</vt:lpstr>
      <vt:lpstr>Slide 35</vt:lpstr>
      <vt:lpstr>Role Assignment</vt:lpstr>
      <vt:lpstr>Choice</vt:lpstr>
      <vt:lpstr>Real-Time Communication</vt:lpstr>
      <vt:lpstr>Structured Learning Paths</vt:lpstr>
      <vt:lpstr>Slide 40</vt:lpstr>
      <vt:lpstr>Slide 41</vt:lpstr>
      <vt:lpstr>Make it Visible</vt:lpstr>
      <vt:lpstr>Make it Meaningful</vt:lpstr>
      <vt:lpstr>Slide 44</vt:lpstr>
      <vt:lpstr>Slide 45</vt:lpstr>
      <vt:lpstr>Map It Project Example </vt:lpstr>
      <vt:lpstr>Map It Lesson Chart</vt:lpstr>
      <vt:lpstr>Slide 48</vt:lpstr>
      <vt:lpstr>  Message  Board Responses</vt:lpstr>
      <vt:lpstr>Sample Benchmark Projects</vt:lpstr>
      <vt:lpstr>Slide 51</vt:lpstr>
      <vt:lpstr>Slide 52</vt:lpstr>
      <vt:lpstr>Reducing our Carbon Footprint  Lesson Chart</vt:lpstr>
      <vt:lpstr>Slide 54</vt:lpstr>
      <vt:lpstr>Slide 55</vt:lpstr>
      <vt:lpstr>Slide 56</vt:lpstr>
      <vt:lpstr>How will your classroom be transformed?</vt:lpstr>
      <vt:lpstr>Resources</vt:lpstr>
    </vt:vector>
  </TitlesOfParts>
  <Manager/>
  <Company>Boise State University</Company>
  <LinksUpToDate>false</LinksUpToDate>
  <SharedDoc>false</SharedDoc>
  <HyperlinkBase>http://www.in-zones.com</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subject/>
  <dc:creator>krice</dc:creator>
  <cp:keywords/>
  <dc:description>slide template copyright 2000 InZones</dc:description>
  <cp:lastModifiedBy>Kerry Rice</cp:lastModifiedBy>
  <cp:revision>681</cp:revision>
  <dcterms:created xsi:type="dcterms:W3CDTF">2010-11-03T15:30:04Z</dcterms:created>
  <dcterms:modified xsi:type="dcterms:W3CDTF">2010-11-03T16:31:11Z</dcterms:modified>
  <cp:category/>
</cp:coreProperties>
</file>